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94" r:id="rId5"/>
    <p:sldId id="261" r:id="rId6"/>
    <p:sldId id="295" r:id="rId7"/>
    <p:sldId id="296" r:id="rId8"/>
    <p:sldId id="297" r:id="rId9"/>
    <p:sldId id="262" r:id="rId10"/>
    <p:sldId id="299" r:id="rId11"/>
    <p:sldId id="300" r:id="rId12"/>
    <p:sldId id="301" r:id="rId13"/>
    <p:sldId id="302" r:id="rId14"/>
    <p:sldId id="263" r:id="rId15"/>
    <p:sldId id="304" r:id="rId16"/>
    <p:sldId id="272" r:id="rId17"/>
    <p:sldId id="284" r:id="rId18"/>
    <p:sldId id="273" r:id="rId19"/>
    <p:sldId id="303" r:id="rId20"/>
    <p:sldId id="275" r:id="rId21"/>
    <p:sldId id="276" r:id="rId22"/>
    <p:sldId id="277" r:id="rId23"/>
    <p:sldId id="285" r:id="rId24"/>
    <p:sldId id="286" r:id="rId25"/>
    <p:sldId id="287" r:id="rId26"/>
    <p:sldId id="293" r:id="rId27"/>
    <p:sldId id="283" r:id="rId28"/>
    <p:sldId id="259" r:id="rId29"/>
    <p:sldId id="289" r:id="rId30"/>
    <p:sldId id="260" r:id="rId31"/>
    <p:sldId id="298" r:id="rId32"/>
    <p:sldId id="278" r:id="rId33"/>
    <p:sldId id="279" r:id="rId34"/>
    <p:sldId id="280" r:id="rId35"/>
    <p:sldId id="281" r:id="rId36"/>
    <p:sldId id="282" r:id="rId37"/>
  </p:sldIdLst>
  <p:sldSz cx="18288000" cy="10287000"/>
  <p:notesSz cx="6858000" cy="9144000"/>
  <p:embeddedFontLst>
    <p:embeddedFont>
      <p:font typeface="Helios Extended" panose="020B0604020202020204" charset="0"/>
      <p:regular r:id="rId38"/>
    </p:embeddedFont>
    <p:embeddedFont>
      <p:font typeface="Helios Extended Bold" panose="020B0604020202020204" charset="0"/>
      <p:regular r:id="rId39"/>
    </p:embeddedFont>
    <p:embeddedFont>
      <p:font typeface="Proxima Nova" panose="020B0604020202020204" charset="0"/>
      <p:regular r:id="rId40"/>
    </p:embeddedFont>
    <p:embeddedFont>
      <p:font typeface="Proxima Nova Bold" panose="020B0604020202020204" charset="0"/>
      <p:regular r:id="rId41"/>
    </p:embeddedFont>
    <p:embeddedFont>
      <p:font typeface="TT Rounds Condensed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D9E33-7235-40AB-810B-36915A97CF34}" type="doc">
      <dgm:prSet loTypeId="urn:microsoft.com/office/officeart/2005/8/layout/cycle7" loCatId="cycle" qsTypeId="urn:microsoft.com/office/officeart/2005/8/quickstyle/3d5" qsCatId="3D" csTypeId="urn:microsoft.com/office/officeart/2005/8/colors/accent1_2" csCatId="accent1" phldr="1"/>
      <dgm:spPr/>
      <dgm:t>
        <a:bodyPr/>
        <a:lstStyle/>
        <a:p>
          <a:endParaRPr lang="en-IN"/>
        </a:p>
      </dgm:t>
    </dgm:pt>
    <dgm:pt modelId="{C85FF872-A88C-402C-BAD0-59F3FE33FCD6}">
      <dgm:prSet phldrT="[Text]"/>
      <dgm:spPr>
        <a:solidFill>
          <a:schemeClr val="tx1"/>
        </a:solidFill>
        <a:ln>
          <a:noFill/>
        </a:ln>
      </dgm:spPr>
      <dgm:t>
        <a:bodyPr/>
        <a:lstStyle/>
        <a:p>
          <a:r>
            <a:rPr lang="en-US" b="1" dirty="0">
              <a:solidFill>
                <a:srgbClr val="00B0F0"/>
              </a:solidFill>
            </a:rPr>
            <a:t>Power BI Desktop</a:t>
          </a:r>
          <a:endParaRPr lang="en-IN" b="1" dirty="0">
            <a:solidFill>
              <a:srgbClr val="00B0F0"/>
            </a:solidFill>
          </a:endParaRPr>
        </a:p>
      </dgm:t>
    </dgm:pt>
    <dgm:pt modelId="{9F01F60D-CD65-4903-B385-A8C2CA5F4D38}" type="parTrans" cxnId="{C7076B5A-8BFC-4AAC-A00F-1C89421D57AA}">
      <dgm:prSet/>
      <dgm:spPr/>
      <dgm:t>
        <a:bodyPr/>
        <a:lstStyle/>
        <a:p>
          <a:endParaRPr lang="en-IN"/>
        </a:p>
      </dgm:t>
    </dgm:pt>
    <dgm:pt modelId="{71AD68B8-00EA-4788-B831-C828BABD76EC}" type="sibTrans" cxnId="{C7076B5A-8BFC-4AAC-A00F-1C89421D57AA}">
      <dgm:prSet/>
      <dgm:spPr/>
      <dgm:t>
        <a:bodyPr/>
        <a:lstStyle/>
        <a:p>
          <a:endParaRPr lang="en-IN"/>
        </a:p>
      </dgm:t>
    </dgm:pt>
    <dgm:pt modelId="{6C851F77-B0B6-4E23-A4B9-F59EDB686269}">
      <dgm:prSet phldrT="[Text]"/>
      <dgm:spPr>
        <a:solidFill>
          <a:schemeClr val="tx1"/>
        </a:solidFill>
      </dgm:spPr>
      <dgm:t>
        <a:bodyPr/>
        <a:lstStyle/>
        <a:p>
          <a:r>
            <a:rPr lang="en-US" b="1" dirty="0">
              <a:solidFill>
                <a:srgbClr val="00B0F0"/>
              </a:solidFill>
            </a:rPr>
            <a:t>Power BI Service</a:t>
          </a:r>
          <a:endParaRPr lang="en-IN" b="1" dirty="0">
            <a:solidFill>
              <a:srgbClr val="00B0F0"/>
            </a:solidFill>
          </a:endParaRPr>
        </a:p>
      </dgm:t>
    </dgm:pt>
    <dgm:pt modelId="{249555CA-BC93-43ED-911D-5AAE17527100}" type="parTrans" cxnId="{DD0CD142-227C-4984-99C7-B35F2515309F}">
      <dgm:prSet/>
      <dgm:spPr/>
      <dgm:t>
        <a:bodyPr/>
        <a:lstStyle/>
        <a:p>
          <a:endParaRPr lang="en-IN"/>
        </a:p>
      </dgm:t>
    </dgm:pt>
    <dgm:pt modelId="{9D18FDB4-BBC9-4051-9701-7799FADA9805}" type="sibTrans" cxnId="{DD0CD142-227C-4984-99C7-B35F2515309F}">
      <dgm:prSet/>
      <dgm:spPr/>
      <dgm:t>
        <a:bodyPr/>
        <a:lstStyle/>
        <a:p>
          <a:endParaRPr lang="en-IN"/>
        </a:p>
      </dgm:t>
    </dgm:pt>
    <dgm:pt modelId="{CCAAEC8E-EC7E-49FA-8F0D-90EB0D8BA927}">
      <dgm:prSet phldrT="[Text]"/>
      <dgm:spPr>
        <a:solidFill>
          <a:schemeClr val="tx1"/>
        </a:solidFill>
      </dgm:spPr>
      <dgm:t>
        <a:bodyPr/>
        <a:lstStyle/>
        <a:p>
          <a:r>
            <a:rPr lang="en-US" b="1" dirty="0">
              <a:solidFill>
                <a:srgbClr val="00B0F0"/>
              </a:solidFill>
            </a:rPr>
            <a:t>Power BI Mobile</a:t>
          </a:r>
          <a:endParaRPr lang="en-IN" b="1" dirty="0">
            <a:solidFill>
              <a:srgbClr val="00B0F0"/>
            </a:solidFill>
          </a:endParaRPr>
        </a:p>
      </dgm:t>
    </dgm:pt>
    <dgm:pt modelId="{AF9BF282-69A8-4AA7-B74D-E67CCA363AC4}" type="parTrans" cxnId="{D1C25E33-D5A9-4392-9B4B-E07B0A1D4791}">
      <dgm:prSet/>
      <dgm:spPr/>
      <dgm:t>
        <a:bodyPr/>
        <a:lstStyle/>
        <a:p>
          <a:endParaRPr lang="en-IN"/>
        </a:p>
      </dgm:t>
    </dgm:pt>
    <dgm:pt modelId="{2D33BEE6-9E21-4F73-A912-571ED709D970}" type="sibTrans" cxnId="{D1C25E33-D5A9-4392-9B4B-E07B0A1D4791}">
      <dgm:prSet/>
      <dgm:spPr/>
      <dgm:t>
        <a:bodyPr/>
        <a:lstStyle/>
        <a:p>
          <a:endParaRPr lang="en-IN"/>
        </a:p>
      </dgm:t>
    </dgm:pt>
    <dgm:pt modelId="{5B0536AD-5708-43EE-AD3F-1BE5E71C9A9E}" type="pres">
      <dgm:prSet presAssocID="{082D9E33-7235-40AB-810B-36915A97CF34}" presName="Name0" presStyleCnt="0">
        <dgm:presLayoutVars>
          <dgm:dir/>
          <dgm:resizeHandles val="exact"/>
        </dgm:presLayoutVars>
      </dgm:prSet>
      <dgm:spPr/>
    </dgm:pt>
    <dgm:pt modelId="{531260AC-6961-439F-9724-7332CECEB6EB}" type="pres">
      <dgm:prSet presAssocID="{C85FF872-A88C-402C-BAD0-59F3FE33FCD6}" presName="node" presStyleLbl="node1" presStyleIdx="0" presStyleCnt="3">
        <dgm:presLayoutVars>
          <dgm:bulletEnabled val="1"/>
        </dgm:presLayoutVars>
      </dgm:prSet>
      <dgm:spPr/>
    </dgm:pt>
    <dgm:pt modelId="{BCB5E458-0856-45F3-BF2F-8112DF1D7C5B}" type="pres">
      <dgm:prSet presAssocID="{71AD68B8-00EA-4788-B831-C828BABD76EC}" presName="sibTrans" presStyleLbl="sibTrans2D1" presStyleIdx="0" presStyleCnt="3"/>
      <dgm:spPr/>
    </dgm:pt>
    <dgm:pt modelId="{CBE2C8EA-38B7-44F9-AC92-46E6B6ED69E9}" type="pres">
      <dgm:prSet presAssocID="{71AD68B8-00EA-4788-B831-C828BABD76EC}" presName="connectorText" presStyleLbl="sibTrans2D1" presStyleIdx="0" presStyleCnt="3"/>
      <dgm:spPr/>
    </dgm:pt>
    <dgm:pt modelId="{26ACF5A5-A9DB-48A5-842A-FD76F1D63196}" type="pres">
      <dgm:prSet presAssocID="{6C851F77-B0B6-4E23-A4B9-F59EDB686269}" presName="node" presStyleLbl="node1" presStyleIdx="1" presStyleCnt="3">
        <dgm:presLayoutVars>
          <dgm:bulletEnabled val="1"/>
        </dgm:presLayoutVars>
      </dgm:prSet>
      <dgm:spPr/>
    </dgm:pt>
    <dgm:pt modelId="{DC427780-880D-4A85-B68B-2CBEF2B57BFF}" type="pres">
      <dgm:prSet presAssocID="{9D18FDB4-BBC9-4051-9701-7799FADA9805}" presName="sibTrans" presStyleLbl="sibTrans2D1" presStyleIdx="1" presStyleCnt="3"/>
      <dgm:spPr/>
    </dgm:pt>
    <dgm:pt modelId="{4DE85BC1-9F54-428B-9A65-365F40FADFD1}" type="pres">
      <dgm:prSet presAssocID="{9D18FDB4-BBC9-4051-9701-7799FADA9805}" presName="connectorText" presStyleLbl="sibTrans2D1" presStyleIdx="1" presStyleCnt="3"/>
      <dgm:spPr/>
    </dgm:pt>
    <dgm:pt modelId="{335EFABB-A6E6-46CC-B618-242B3F6D8DEC}" type="pres">
      <dgm:prSet presAssocID="{CCAAEC8E-EC7E-49FA-8F0D-90EB0D8BA927}" presName="node" presStyleLbl="node1" presStyleIdx="2" presStyleCnt="3">
        <dgm:presLayoutVars>
          <dgm:bulletEnabled val="1"/>
        </dgm:presLayoutVars>
      </dgm:prSet>
      <dgm:spPr/>
    </dgm:pt>
    <dgm:pt modelId="{C2F6A91C-7CB7-4BC5-BD68-77C4214303DF}" type="pres">
      <dgm:prSet presAssocID="{2D33BEE6-9E21-4F73-A912-571ED709D970}" presName="sibTrans" presStyleLbl="sibTrans2D1" presStyleIdx="2" presStyleCnt="3"/>
      <dgm:spPr/>
    </dgm:pt>
    <dgm:pt modelId="{E12A7406-F7E8-4C79-820E-25AFA67D915E}" type="pres">
      <dgm:prSet presAssocID="{2D33BEE6-9E21-4F73-A912-571ED709D970}" presName="connectorText" presStyleLbl="sibTrans2D1" presStyleIdx="2" presStyleCnt="3"/>
      <dgm:spPr/>
    </dgm:pt>
  </dgm:ptLst>
  <dgm:cxnLst>
    <dgm:cxn modelId="{1BD2D00A-1F1F-40CF-B352-45F3FDD9A3C7}" type="presOf" srcId="{CCAAEC8E-EC7E-49FA-8F0D-90EB0D8BA927}" destId="{335EFABB-A6E6-46CC-B618-242B3F6D8DEC}" srcOrd="0" destOrd="0" presId="urn:microsoft.com/office/officeart/2005/8/layout/cycle7"/>
    <dgm:cxn modelId="{D08B330C-BEE9-4CFF-B4F4-F2911DA69FC8}" type="presOf" srcId="{6C851F77-B0B6-4E23-A4B9-F59EDB686269}" destId="{26ACF5A5-A9DB-48A5-842A-FD76F1D63196}" srcOrd="0" destOrd="0" presId="urn:microsoft.com/office/officeart/2005/8/layout/cycle7"/>
    <dgm:cxn modelId="{5B373A21-073D-4C8E-8723-582A3A320206}" type="presOf" srcId="{71AD68B8-00EA-4788-B831-C828BABD76EC}" destId="{BCB5E458-0856-45F3-BF2F-8112DF1D7C5B}" srcOrd="0" destOrd="0" presId="urn:microsoft.com/office/officeart/2005/8/layout/cycle7"/>
    <dgm:cxn modelId="{D1C25E33-D5A9-4392-9B4B-E07B0A1D4791}" srcId="{082D9E33-7235-40AB-810B-36915A97CF34}" destId="{CCAAEC8E-EC7E-49FA-8F0D-90EB0D8BA927}" srcOrd="2" destOrd="0" parTransId="{AF9BF282-69A8-4AA7-B74D-E67CCA363AC4}" sibTransId="{2D33BEE6-9E21-4F73-A912-571ED709D970}"/>
    <dgm:cxn modelId="{DD0CD142-227C-4984-99C7-B35F2515309F}" srcId="{082D9E33-7235-40AB-810B-36915A97CF34}" destId="{6C851F77-B0B6-4E23-A4B9-F59EDB686269}" srcOrd="1" destOrd="0" parTransId="{249555CA-BC93-43ED-911D-5AAE17527100}" sibTransId="{9D18FDB4-BBC9-4051-9701-7799FADA9805}"/>
    <dgm:cxn modelId="{A6612E4D-F6D3-4530-9608-7DB5A54DAD4B}" type="presOf" srcId="{9D18FDB4-BBC9-4051-9701-7799FADA9805}" destId="{DC427780-880D-4A85-B68B-2CBEF2B57BFF}" srcOrd="0" destOrd="0" presId="urn:microsoft.com/office/officeart/2005/8/layout/cycle7"/>
    <dgm:cxn modelId="{C7076B5A-8BFC-4AAC-A00F-1C89421D57AA}" srcId="{082D9E33-7235-40AB-810B-36915A97CF34}" destId="{C85FF872-A88C-402C-BAD0-59F3FE33FCD6}" srcOrd="0" destOrd="0" parTransId="{9F01F60D-CD65-4903-B385-A8C2CA5F4D38}" sibTransId="{71AD68B8-00EA-4788-B831-C828BABD76EC}"/>
    <dgm:cxn modelId="{6067048A-C64A-4E6C-8B65-7332299E7AF2}" type="presOf" srcId="{2D33BEE6-9E21-4F73-A912-571ED709D970}" destId="{E12A7406-F7E8-4C79-820E-25AFA67D915E}" srcOrd="1" destOrd="0" presId="urn:microsoft.com/office/officeart/2005/8/layout/cycle7"/>
    <dgm:cxn modelId="{ABFFC794-85D8-4004-9FB4-CB5C50151B90}" type="presOf" srcId="{2D33BEE6-9E21-4F73-A912-571ED709D970}" destId="{C2F6A91C-7CB7-4BC5-BD68-77C4214303DF}" srcOrd="0" destOrd="0" presId="urn:microsoft.com/office/officeart/2005/8/layout/cycle7"/>
    <dgm:cxn modelId="{C4B396A5-AE93-4CF1-80D9-5F963EDCE239}" type="presOf" srcId="{9D18FDB4-BBC9-4051-9701-7799FADA9805}" destId="{4DE85BC1-9F54-428B-9A65-365F40FADFD1}" srcOrd="1" destOrd="0" presId="urn:microsoft.com/office/officeart/2005/8/layout/cycle7"/>
    <dgm:cxn modelId="{A63976B8-4429-498D-BD87-8EA3A06BBAB4}" type="presOf" srcId="{082D9E33-7235-40AB-810B-36915A97CF34}" destId="{5B0536AD-5708-43EE-AD3F-1BE5E71C9A9E}" srcOrd="0" destOrd="0" presId="urn:microsoft.com/office/officeart/2005/8/layout/cycle7"/>
    <dgm:cxn modelId="{3524BFD0-3B6C-41CF-AC48-6B6E55491072}" type="presOf" srcId="{C85FF872-A88C-402C-BAD0-59F3FE33FCD6}" destId="{531260AC-6961-439F-9724-7332CECEB6EB}" srcOrd="0" destOrd="0" presId="urn:microsoft.com/office/officeart/2005/8/layout/cycle7"/>
    <dgm:cxn modelId="{0C03ABF4-FC85-4651-AD8D-1D6B0194C779}" type="presOf" srcId="{71AD68B8-00EA-4788-B831-C828BABD76EC}" destId="{CBE2C8EA-38B7-44F9-AC92-46E6B6ED69E9}" srcOrd="1" destOrd="0" presId="urn:microsoft.com/office/officeart/2005/8/layout/cycle7"/>
    <dgm:cxn modelId="{77905B54-C936-43E5-A4F2-804DA3DABDEA}" type="presParOf" srcId="{5B0536AD-5708-43EE-AD3F-1BE5E71C9A9E}" destId="{531260AC-6961-439F-9724-7332CECEB6EB}" srcOrd="0" destOrd="0" presId="urn:microsoft.com/office/officeart/2005/8/layout/cycle7"/>
    <dgm:cxn modelId="{1F1A609F-0FB5-4E8B-98CA-E1108309F070}" type="presParOf" srcId="{5B0536AD-5708-43EE-AD3F-1BE5E71C9A9E}" destId="{BCB5E458-0856-45F3-BF2F-8112DF1D7C5B}" srcOrd="1" destOrd="0" presId="urn:microsoft.com/office/officeart/2005/8/layout/cycle7"/>
    <dgm:cxn modelId="{126B7CF2-7461-4926-89C1-B4A67109A8B7}" type="presParOf" srcId="{BCB5E458-0856-45F3-BF2F-8112DF1D7C5B}" destId="{CBE2C8EA-38B7-44F9-AC92-46E6B6ED69E9}" srcOrd="0" destOrd="0" presId="urn:microsoft.com/office/officeart/2005/8/layout/cycle7"/>
    <dgm:cxn modelId="{FC4818E6-1940-48BF-9E5E-505BFC805921}" type="presParOf" srcId="{5B0536AD-5708-43EE-AD3F-1BE5E71C9A9E}" destId="{26ACF5A5-A9DB-48A5-842A-FD76F1D63196}" srcOrd="2" destOrd="0" presId="urn:microsoft.com/office/officeart/2005/8/layout/cycle7"/>
    <dgm:cxn modelId="{D6D9649F-DCC4-4354-A3C9-769439B2D92A}" type="presParOf" srcId="{5B0536AD-5708-43EE-AD3F-1BE5E71C9A9E}" destId="{DC427780-880D-4A85-B68B-2CBEF2B57BFF}" srcOrd="3" destOrd="0" presId="urn:microsoft.com/office/officeart/2005/8/layout/cycle7"/>
    <dgm:cxn modelId="{AB5AB91A-CBE2-4D58-B036-B8E2DEA81CA3}" type="presParOf" srcId="{DC427780-880D-4A85-B68B-2CBEF2B57BFF}" destId="{4DE85BC1-9F54-428B-9A65-365F40FADFD1}" srcOrd="0" destOrd="0" presId="urn:microsoft.com/office/officeart/2005/8/layout/cycle7"/>
    <dgm:cxn modelId="{3E85F353-A737-4E7A-9A2B-C3B63E0C0008}" type="presParOf" srcId="{5B0536AD-5708-43EE-AD3F-1BE5E71C9A9E}" destId="{335EFABB-A6E6-46CC-B618-242B3F6D8DEC}" srcOrd="4" destOrd="0" presId="urn:microsoft.com/office/officeart/2005/8/layout/cycle7"/>
    <dgm:cxn modelId="{02D026F6-68A0-4679-8D0E-2C3DAA5A09BC}" type="presParOf" srcId="{5B0536AD-5708-43EE-AD3F-1BE5E71C9A9E}" destId="{C2F6A91C-7CB7-4BC5-BD68-77C4214303DF}" srcOrd="5" destOrd="0" presId="urn:microsoft.com/office/officeart/2005/8/layout/cycle7"/>
    <dgm:cxn modelId="{FFD1E2D9-7823-47A4-94C6-FE3AC76A0694}" type="presParOf" srcId="{C2F6A91C-7CB7-4BC5-BD68-77C4214303DF}" destId="{E12A7406-F7E8-4C79-820E-25AFA67D915E}" srcOrd="0" destOrd="0" presId="urn:microsoft.com/office/officeart/2005/8/layout/cycle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E9778B-0062-4F6C-86F1-C3F31E1F5C8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044357B-D8E0-4AE5-9415-08A1ADC657F5}">
      <dgm:prSet phldrT="[Text]"/>
      <dgm:spPr>
        <a:solidFill>
          <a:schemeClr val="bg1"/>
        </a:solidFill>
        <a:ln w="38100">
          <a:solidFill>
            <a:srgbClr val="00B0F0"/>
          </a:solidFill>
        </a:ln>
      </dgm:spPr>
      <dgm:t>
        <a:bodyPr/>
        <a:lstStyle/>
        <a:p>
          <a:pPr>
            <a:buFont typeface="Arial" panose="020B0604020202020204" pitchFamily="34" charset="0"/>
            <a:buChar char="•"/>
          </a:pPr>
          <a:r>
            <a:rPr lang="en-US" b="1" dirty="0">
              <a:solidFill>
                <a:sysClr val="windowText" lastClr="000000"/>
              </a:solidFill>
            </a:rPr>
            <a:t>Seamless Integration of Advanced ML Capabilities</a:t>
          </a:r>
          <a:endParaRPr lang="en-US" dirty="0">
            <a:solidFill>
              <a:sysClr val="windowText" lastClr="000000"/>
            </a:solidFill>
          </a:endParaRPr>
        </a:p>
      </dgm:t>
    </dgm:pt>
    <dgm:pt modelId="{A1159DB3-77B6-4501-BB66-B7C669433F60}" type="parTrans" cxnId="{432685CF-A9C1-49BA-BBDB-647CF2680BF2}">
      <dgm:prSet/>
      <dgm:spPr/>
      <dgm:t>
        <a:bodyPr/>
        <a:lstStyle/>
        <a:p>
          <a:endParaRPr lang="en-IN"/>
        </a:p>
      </dgm:t>
    </dgm:pt>
    <dgm:pt modelId="{CE1105D5-3B39-4DCB-9F5E-C0F5FC67A798}" type="sibTrans" cxnId="{432685CF-A9C1-49BA-BBDB-647CF2680BF2}">
      <dgm:prSet/>
      <dgm:spPr/>
      <dgm:t>
        <a:bodyPr/>
        <a:lstStyle/>
        <a:p>
          <a:endParaRPr lang="en-IN"/>
        </a:p>
      </dgm:t>
    </dgm:pt>
    <dgm:pt modelId="{101F8716-0B6A-4763-85FB-E4DB2732124A}">
      <dgm:prSet phldrT="[Text]"/>
      <dgm:spPr/>
      <dgm:t>
        <a:bodyPr/>
        <a:lstStyle/>
        <a:p>
          <a:r>
            <a:rPr lang="en-US" i="1" dirty="0">
              <a:solidFill>
                <a:schemeClr val="bg1"/>
              </a:solidFill>
            </a:rPr>
            <a:t>Add built-in machine learning features that provide </a:t>
          </a:r>
          <a:r>
            <a:rPr lang="en-US" b="1" i="1" dirty="0">
              <a:solidFill>
                <a:schemeClr val="bg1"/>
              </a:solidFill>
            </a:rPr>
            <a:t>predictive</a:t>
          </a:r>
          <a:r>
            <a:rPr lang="en-US" i="1" dirty="0">
              <a:solidFill>
                <a:schemeClr val="bg1"/>
              </a:solidFill>
            </a:rPr>
            <a:t> and </a:t>
          </a:r>
          <a:r>
            <a:rPr lang="en-US" b="1" i="1" dirty="0">
              <a:solidFill>
                <a:schemeClr val="bg1"/>
              </a:solidFill>
            </a:rPr>
            <a:t>prescriptive</a:t>
          </a:r>
          <a:r>
            <a:rPr lang="en-US" i="1" dirty="0">
              <a:solidFill>
                <a:schemeClr val="bg1"/>
              </a:solidFill>
            </a:rPr>
            <a:t> insights directly within Power BI, unlocking the full potential of data analysis.</a:t>
          </a:r>
          <a:endParaRPr lang="en-IN" i="1" dirty="0">
            <a:solidFill>
              <a:schemeClr val="bg1"/>
            </a:solidFill>
          </a:endParaRPr>
        </a:p>
      </dgm:t>
    </dgm:pt>
    <dgm:pt modelId="{FDEC3DA9-F1C8-4D8D-82E6-6BA02B939434}" type="parTrans" cxnId="{54872312-6CD5-4596-A0D9-4BF4817D2A45}">
      <dgm:prSet/>
      <dgm:spPr/>
      <dgm:t>
        <a:bodyPr/>
        <a:lstStyle/>
        <a:p>
          <a:endParaRPr lang="en-IN"/>
        </a:p>
      </dgm:t>
    </dgm:pt>
    <dgm:pt modelId="{38D5C883-3DCA-447A-9FAD-43EC31D66D2D}" type="sibTrans" cxnId="{54872312-6CD5-4596-A0D9-4BF4817D2A45}">
      <dgm:prSet/>
      <dgm:spPr/>
      <dgm:t>
        <a:bodyPr/>
        <a:lstStyle/>
        <a:p>
          <a:endParaRPr lang="en-IN"/>
        </a:p>
      </dgm:t>
    </dgm:pt>
    <dgm:pt modelId="{C5C677C2-7F26-4FA0-A110-6092E9B85A06}">
      <dgm:prSet phldrT="[Text]"/>
      <dgm:spPr>
        <a:solidFill>
          <a:schemeClr val="bg1"/>
        </a:solidFill>
        <a:ln w="38100">
          <a:solidFill>
            <a:srgbClr val="00B0F0"/>
          </a:solidFill>
        </a:ln>
      </dgm:spPr>
      <dgm:t>
        <a:bodyPr/>
        <a:lstStyle/>
        <a:p>
          <a:r>
            <a:rPr lang="en-IN" b="1" dirty="0">
              <a:solidFill>
                <a:sysClr val="windowText" lastClr="000000"/>
              </a:solidFill>
            </a:rPr>
            <a:t>Deep, Detailed Insights</a:t>
          </a:r>
          <a:endParaRPr lang="en-IN" dirty="0">
            <a:solidFill>
              <a:sysClr val="windowText" lastClr="000000"/>
            </a:solidFill>
          </a:endParaRPr>
        </a:p>
      </dgm:t>
    </dgm:pt>
    <dgm:pt modelId="{5F946CE0-4511-47AD-8E70-5E0C8E953DC0}" type="parTrans" cxnId="{7485F79E-D96F-46AE-99BE-102AF353FB6A}">
      <dgm:prSet/>
      <dgm:spPr/>
      <dgm:t>
        <a:bodyPr/>
        <a:lstStyle/>
        <a:p>
          <a:endParaRPr lang="en-IN"/>
        </a:p>
      </dgm:t>
    </dgm:pt>
    <dgm:pt modelId="{08957260-465E-4493-BF1C-F65A5F18FF81}" type="sibTrans" cxnId="{7485F79E-D96F-46AE-99BE-102AF353FB6A}">
      <dgm:prSet/>
      <dgm:spPr/>
      <dgm:t>
        <a:bodyPr/>
        <a:lstStyle/>
        <a:p>
          <a:endParaRPr lang="en-IN"/>
        </a:p>
      </dgm:t>
    </dgm:pt>
    <dgm:pt modelId="{EAFFE8D4-1812-4B4C-950C-E29C8D841D79}">
      <dgm:prSet phldrT="[Text]"/>
      <dgm:spPr/>
      <dgm:t>
        <a:bodyPr/>
        <a:lstStyle/>
        <a:p>
          <a:r>
            <a:rPr lang="en-US" i="1" dirty="0">
              <a:solidFill>
                <a:schemeClr val="bg1"/>
              </a:solidFill>
            </a:rPr>
            <a:t>Use machine learning to uncover hidden data patterns and provide </a:t>
          </a:r>
          <a:r>
            <a:rPr lang="en-US" b="1" i="1" dirty="0">
              <a:solidFill>
                <a:schemeClr val="bg1"/>
              </a:solidFill>
            </a:rPr>
            <a:t>contextual, actionable insights</a:t>
          </a:r>
          <a:r>
            <a:rPr lang="en-US" i="1" dirty="0">
              <a:solidFill>
                <a:schemeClr val="bg1"/>
              </a:solidFill>
            </a:rPr>
            <a:t>, offering a level of analysis that goes beyond traditional reporting tools.</a:t>
          </a:r>
          <a:endParaRPr lang="en-IN" i="1" dirty="0">
            <a:solidFill>
              <a:schemeClr val="bg1"/>
            </a:solidFill>
          </a:endParaRPr>
        </a:p>
      </dgm:t>
    </dgm:pt>
    <dgm:pt modelId="{FF65CA52-3C55-4F7D-824A-AF0F47EC368B}" type="parTrans" cxnId="{3524DB58-8963-476E-8C6A-CD257F3D4DEC}">
      <dgm:prSet/>
      <dgm:spPr/>
      <dgm:t>
        <a:bodyPr/>
        <a:lstStyle/>
        <a:p>
          <a:endParaRPr lang="en-IN"/>
        </a:p>
      </dgm:t>
    </dgm:pt>
    <dgm:pt modelId="{BF89860C-77CC-473B-B08C-A019A614785B}" type="sibTrans" cxnId="{3524DB58-8963-476E-8C6A-CD257F3D4DEC}">
      <dgm:prSet/>
      <dgm:spPr/>
      <dgm:t>
        <a:bodyPr/>
        <a:lstStyle/>
        <a:p>
          <a:endParaRPr lang="en-IN"/>
        </a:p>
      </dgm:t>
    </dgm:pt>
    <dgm:pt modelId="{3B54F33A-DFC4-4E18-B578-F8B5AE86BEA9}">
      <dgm:prSet/>
      <dgm:spPr>
        <a:solidFill>
          <a:schemeClr val="bg1"/>
        </a:solidFill>
        <a:ln w="38100">
          <a:solidFill>
            <a:srgbClr val="00B0F0"/>
          </a:solidFill>
        </a:ln>
      </dgm:spPr>
      <dgm:t>
        <a:bodyPr/>
        <a:lstStyle/>
        <a:p>
          <a:r>
            <a:rPr lang="en-US" b="1" dirty="0">
              <a:solidFill>
                <a:sysClr val="windowText" lastClr="000000"/>
              </a:solidFill>
            </a:rPr>
            <a:t>Simplified Complexity and Resource Efficiency</a:t>
          </a:r>
          <a:endParaRPr lang="en-IN" dirty="0">
            <a:solidFill>
              <a:sysClr val="windowText" lastClr="000000"/>
            </a:solidFill>
          </a:endParaRPr>
        </a:p>
      </dgm:t>
    </dgm:pt>
    <dgm:pt modelId="{31112DC5-4F11-4F60-A018-876BCBD40010}" type="parTrans" cxnId="{74F7B06B-E686-4F0D-9C82-F5C0E0A338DA}">
      <dgm:prSet/>
      <dgm:spPr/>
      <dgm:t>
        <a:bodyPr/>
        <a:lstStyle/>
        <a:p>
          <a:endParaRPr lang="en-IN"/>
        </a:p>
      </dgm:t>
    </dgm:pt>
    <dgm:pt modelId="{E093F20C-8B6F-450B-96FD-13189DB409AA}" type="sibTrans" cxnId="{74F7B06B-E686-4F0D-9C82-F5C0E0A338DA}">
      <dgm:prSet/>
      <dgm:spPr/>
      <dgm:t>
        <a:bodyPr/>
        <a:lstStyle/>
        <a:p>
          <a:endParaRPr lang="en-IN"/>
        </a:p>
      </dgm:t>
    </dgm:pt>
    <dgm:pt modelId="{129DD1E4-3048-4787-AB2D-CBBE90F1A3EE}">
      <dgm:prSet/>
      <dgm:spPr/>
      <dgm:t>
        <a:bodyPr/>
        <a:lstStyle/>
        <a:p>
          <a:pPr>
            <a:buFont typeface="Arial" panose="020B0604020202020204" pitchFamily="34" charset="0"/>
            <a:buChar char="•"/>
          </a:pPr>
          <a:r>
            <a:rPr lang="en-US" i="1" dirty="0">
              <a:solidFill>
                <a:schemeClr val="bg1"/>
              </a:solidFill>
            </a:rPr>
            <a:t>Reduce the complexity of advanced analytics by automating processes with machine learning. Empower small to medium-sized businesses to leverage sophisticated analytics without the need for extensive technical expertise.</a:t>
          </a:r>
          <a:endParaRPr lang="en-IN" i="1" dirty="0">
            <a:solidFill>
              <a:schemeClr val="bg1"/>
            </a:solidFill>
          </a:endParaRPr>
        </a:p>
      </dgm:t>
    </dgm:pt>
    <dgm:pt modelId="{E3FE14B2-D4BE-44DE-BC71-B905E7B71C89}" type="parTrans" cxnId="{FF4A4604-3287-43F9-A17E-A5AE77563574}">
      <dgm:prSet/>
      <dgm:spPr/>
      <dgm:t>
        <a:bodyPr/>
        <a:lstStyle/>
        <a:p>
          <a:endParaRPr lang="en-IN"/>
        </a:p>
      </dgm:t>
    </dgm:pt>
    <dgm:pt modelId="{E01A4668-5A6E-41C2-8F74-0DE08F30EDB7}" type="sibTrans" cxnId="{FF4A4604-3287-43F9-A17E-A5AE77563574}">
      <dgm:prSet/>
      <dgm:spPr/>
      <dgm:t>
        <a:bodyPr/>
        <a:lstStyle/>
        <a:p>
          <a:endParaRPr lang="en-IN"/>
        </a:p>
      </dgm:t>
    </dgm:pt>
    <dgm:pt modelId="{4A33F0E4-ED8D-43E7-BF7C-40D7A698B8B8}" type="pres">
      <dgm:prSet presAssocID="{5EE9778B-0062-4F6C-86F1-C3F31E1F5C8B}" presName="linear" presStyleCnt="0">
        <dgm:presLayoutVars>
          <dgm:animLvl val="lvl"/>
          <dgm:resizeHandles val="exact"/>
        </dgm:presLayoutVars>
      </dgm:prSet>
      <dgm:spPr/>
    </dgm:pt>
    <dgm:pt modelId="{0370D562-555A-498A-B949-4D2174540B3B}" type="pres">
      <dgm:prSet presAssocID="{2044357B-D8E0-4AE5-9415-08A1ADC657F5}" presName="parentText" presStyleLbl="node1" presStyleIdx="0" presStyleCnt="3" custLinFactNeighborX="-9391" custLinFactNeighborY="894">
        <dgm:presLayoutVars>
          <dgm:chMax val="0"/>
          <dgm:bulletEnabled val="1"/>
        </dgm:presLayoutVars>
      </dgm:prSet>
      <dgm:spPr/>
    </dgm:pt>
    <dgm:pt modelId="{5264602D-4140-442A-8313-8BC8B3D6C1B2}" type="pres">
      <dgm:prSet presAssocID="{2044357B-D8E0-4AE5-9415-08A1ADC657F5}" presName="childText" presStyleLbl="revTx" presStyleIdx="0" presStyleCnt="3">
        <dgm:presLayoutVars>
          <dgm:bulletEnabled val="1"/>
        </dgm:presLayoutVars>
      </dgm:prSet>
      <dgm:spPr/>
    </dgm:pt>
    <dgm:pt modelId="{339D0E20-D067-49A6-8002-87A8AED40596}" type="pres">
      <dgm:prSet presAssocID="{C5C677C2-7F26-4FA0-A110-6092E9B85A06}" presName="parentText" presStyleLbl="node1" presStyleIdx="1" presStyleCnt="3">
        <dgm:presLayoutVars>
          <dgm:chMax val="0"/>
          <dgm:bulletEnabled val="1"/>
        </dgm:presLayoutVars>
      </dgm:prSet>
      <dgm:spPr/>
    </dgm:pt>
    <dgm:pt modelId="{A63C2983-F4BB-478C-94B6-C89DF994EB98}" type="pres">
      <dgm:prSet presAssocID="{C5C677C2-7F26-4FA0-A110-6092E9B85A06}" presName="childText" presStyleLbl="revTx" presStyleIdx="1" presStyleCnt="3">
        <dgm:presLayoutVars>
          <dgm:bulletEnabled val="1"/>
        </dgm:presLayoutVars>
      </dgm:prSet>
      <dgm:spPr/>
    </dgm:pt>
    <dgm:pt modelId="{02B3DE68-CDBF-487C-9CFE-F67F2E27686D}" type="pres">
      <dgm:prSet presAssocID="{3B54F33A-DFC4-4E18-B578-F8B5AE86BEA9}" presName="parentText" presStyleLbl="node1" presStyleIdx="2" presStyleCnt="3">
        <dgm:presLayoutVars>
          <dgm:chMax val="0"/>
          <dgm:bulletEnabled val="1"/>
        </dgm:presLayoutVars>
      </dgm:prSet>
      <dgm:spPr/>
    </dgm:pt>
    <dgm:pt modelId="{81DAEB37-B829-4430-86A1-576B61DF3F9D}" type="pres">
      <dgm:prSet presAssocID="{3B54F33A-DFC4-4E18-B578-F8B5AE86BEA9}" presName="childText" presStyleLbl="revTx" presStyleIdx="2" presStyleCnt="3">
        <dgm:presLayoutVars>
          <dgm:bulletEnabled val="1"/>
        </dgm:presLayoutVars>
      </dgm:prSet>
      <dgm:spPr/>
    </dgm:pt>
  </dgm:ptLst>
  <dgm:cxnLst>
    <dgm:cxn modelId="{FF4A4604-3287-43F9-A17E-A5AE77563574}" srcId="{3B54F33A-DFC4-4E18-B578-F8B5AE86BEA9}" destId="{129DD1E4-3048-4787-AB2D-CBBE90F1A3EE}" srcOrd="0" destOrd="0" parTransId="{E3FE14B2-D4BE-44DE-BC71-B905E7B71C89}" sibTransId="{E01A4668-5A6E-41C2-8F74-0DE08F30EDB7}"/>
    <dgm:cxn modelId="{54872312-6CD5-4596-A0D9-4BF4817D2A45}" srcId="{2044357B-D8E0-4AE5-9415-08A1ADC657F5}" destId="{101F8716-0B6A-4763-85FB-E4DB2732124A}" srcOrd="0" destOrd="0" parTransId="{FDEC3DA9-F1C8-4D8D-82E6-6BA02B939434}" sibTransId="{38D5C883-3DCA-447A-9FAD-43EC31D66D2D}"/>
    <dgm:cxn modelId="{9DDF521C-DAA3-4215-9EDA-B79C67F82885}" type="presOf" srcId="{EAFFE8D4-1812-4B4C-950C-E29C8D841D79}" destId="{A63C2983-F4BB-478C-94B6-C89DF994EB98}" srcOrd="0" destOrd="0" presId="urn:microsoft.com/office/officeart/2005/8/layout/vList2"/>
    <dgm:cxn modelId="{AF3D4740-FE51-49F5-AF03-F49EE5A5FC38}" type="presOf" srcId="{3B54F33A-DFC4-4E18-B578-F8B5AE86BEA9}" destId="{02B3DE68-CDBF-487C-9CFE-F67F2E27686D}" srcOrd="0" destOrd="0" presId="urn:microsoft.com/office/officeart/2005/8/layout/vList2"/>
    <dgm:cxn modelId="{74F7B06B-E686-4F0D-9C82-F5C0E0A338DA}" srcId="{5EE9778B-0062-4F6C-86F1-C3F31E1F5C8B}" destId="{3B54F33A-DFC4-4E18-B578-F8B5AE86BEA9}" srcOrd="2" destOrd="0" parTransId="{31112DC5-4F11-4F60-A018-876BCBD40010}" sibTransId="{E093F20C-8B6F-450B-96FD-13189DB409AA}"/>
    <dgm:cxn modelId="{3524DB58-8963-476E-8C6A-CD257F3D4DEC}" srcId="{C5C677C2-7F26-4FA0-A110-6092E9B85A06}" destId="{EAFFE8D4-1812-4B4C-950C-E29C8D841D79}" srcOrd="0" destOrd="0" parTransId="{FF65CA52-3C55-4F7D-824A-AF0F47EC368B}" sibTransId="{BF89860C-77CC-473B-B08C-A019A614785B}"/>
    <dgm:cxn modelId="{B5755259-2F7C-47AF-8F66-350A88B08C2B}" type="presOf" srcId="{C5C677C2-7F26-4FA0-A110-6092E9B85A06}" destId="{339D0E20-D067-49A6-8002-87A8AED40596}" srcOrd="0" destOrd="0" presId="urn:microsoft.com/office/officeart/2005/8/layout/vList2"/>
    <dgm:cxn modelId="{1A98D07B-891D-441F-B703-D3942E994082}" type="presOf" srcId="{2044357B-D8E0-4AE5-9415-08A1ADC657F5}" destId="{0370D562-555A-498A-B949-4D2174540B3B}" srcOrd="0" destOrd="0" presId="urn:microsoft.com/office/officeart/2005/8/layout/vList2"/>
    <dgm:cxn modelId="{A27D4A8B-A06B-4B6D-B520-9FB95E74045C}" type="presOf" srcId="{129DD1E4-3048-4787-AB2D-CBBE90F1A3EE}" destId="{81DAEB37-B829-4430-86A1-576B61DF3F9D}" srcOrd="0" destOrd="0" presId="urn:microsoft.com/office/officeart/2005/8/layout/vList2"/>
    <dgm:cxn modelId="{A165039B-2607-4AB2-B459-E4A5BF9F807B}" type="presOf" srcId="{101F8716-0B6A-4763-85FB-E4DB2732124A}" destId="{5264602D-4140-442A-8313-8BC8B3D6C1B2}" srcOrd="0" destOrd="0" presId="urn:microsoft.com/office/officeart/2005/8/layout/vList2"/>
    <dgm:cxn modelId="{7485F79E-D96F-46AE-99BE-102AF353FB6A}" srcId="{5EE9778B-0062-4F6C-86F1-C3F31E1F5C8B}" destId="{C5C677C2-7F26-4FA0-A110-6092E9B85A06}" srcOrd="1" destOrd="0" parTransId="{5F946CE0-4511-47AD-8E70-5E0C8E953DC0}" sibTransId="{08957260-465E-4493-BF1C-F65A5F18FF81}"/>
    <dgm:cxn modelId="{ECB308C1-2FE6-4F8E-B803-C8FC32D5C139}" type="presOf" srcId="{5EE9778B-0062-4F6C-86F1-C3F31E1F5C8B}" destId="{4A33F0E4-ED8D-43E7-BF7C-40D7A698B8B8}" srcOrd="0" destOrd="0" presId="urn:microsoft.com/office/officeart/2005/8/layout/vList2"/>
    <dgm:cxn modelId="{432685CF-A9C1-49BA-BBDB-647CF2680BF2}" srcId="{5EE9778B-0062-4F6C-86F1-C3F31E1F5C8B}" destId="{2044357B-D8E0-4AE5-9415-08A1ADC657F5}" srcOrd="0" destOrd="0" parTransId="{A1159DB3-77B6-4501-BB66-B7C669433F60}" sibTransId="{CE1105D5-3B39-4DCB-9F5E-C0F5FC67A798}"/>
    <dgm:cxn modelId="{3DBB8586-8225-4DA7-AE78-1006B5ADA4B1}" type="presParOf" srcId="{4A33F0E4-ED8D-43E7-BF7C-40D7A698B8B8}" destId="{0370D562-555A-498A-B949-4D2174540B3B}" srcOrd="0" destOrd="0" presId="urn:microsoft.com/office/officeart/2005/8/layout/vList2"/>
    <dgm:cxn modelId="{63C37AFB-8E07-4A5E-805C-3645FDF2121B}" type="presParOf" srcId="{4A33F0E4-ED8D-43E7-BF7C-40D7A698B8B8}" destId="{5264602D-4140-442A-8313-8BC8B3D6C1B2}" srcOrd="1" destOrd="0" presId="urn:microsoft.com/office/officeart/2005/8/layout/vList2"/>
    <dgm:cxn modelId="{BC582CC7-F7E4-44B3-8F6E-11298A72E775}" type="presParOf" srcId="{4A33F0E4-ED8D-43E7-BF7C-40D7A698B8B8}" destId="{339D0E20-D067-49A6-8002-87A8AED40596}" srcOrd="2" destOrd="0" presId="urn:microsoft.com/office/officeart/2005/8/layout/vList2"/>
    <dgm:cxn modelId="{8C193593-DB34-457C-97DE-82D7D1BCE8AD}" type="presParOf" srcId="{4A33F0E4-ED8D-43E7-BF7C-40D7A698B8B8}" destId="{A63C2983-F4BB-478C-94B6-C89DF994EB98}" srcOrd="3" destOrd="0" presId="urn:microsoft.com/office/officeart/2005/8/layout/vList2"/>
    <dgm:cxn modelId="{A8F3D2F8-C75A-42D4-9C09-629615748200}" type="presParOf" srcId="{4A33F0E4-ED8D-43E7-BF7C-40D7A698B8B8}" destId="{02B3DE68-CDBF-487C-9CFE-F67F2E27686D}" srcOrd="4" destOrd="0" presId="urn:microsoft.com/office/officeart/2005/8/layout/vList2"/>
    <dgm:cxn modelId="{243ECA4A-9523-408C-8473-4F9C787C6EEC}" type="presParOf" srcId="{4A33F0E4-ED8D-43E7-BF7C-40D7A698B8B8}" destId="{81DAEB37-B829-4430-86A1-576B61DF3F9D}" srcOrd="5"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260AC-6961-439F-9724-7332CECEB6EB}">
      <dsp:nvSpPr>
        <dsp:cNvPr id="0" name=""/>
        <dsp:cNvSpPr/>
      </dsp:nvSpPr>
      <dsp:spPr>
        <a:xfrm>
          <a:off x="2928844" y="1989"/>
          <a:ext cx="2905311" cy="1452655"/>
        </a:xfrm>
        <a:prstGeom prst="roundRect">
          <a:avLst>
            <a:gd name="adj" fmla="val 10000"/>
          </a:avLst>
        </a:prstGeom>
        <a:solidFill>
          <a:schemeClr val="tx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dirty="0">
              <a:solidFill>
                <a:srgbClr val="00B0F0"/>
              </a:solidFill>
            </a:rPr>
            <a:t>Power BI Desktop</a:t>
          </a:r>
          <a:endParaRPr lang="en-IN" sz="3800" b="1" kern="1200" dirty="0">
            <a:solidFill>
              <a:srgbClr val="00B0F0"/>
            </a:solidFill>
          </a:endParaRPr>
        </a:p>
      </dsp:txBody>
      <dsp:txXfrm>
        <a:off x="2971391" y="44536"/>
        <a:ext cx="2820217" cy="1367561"/>
      </dsp:txXfrm>
    </dsp:sp>
    <dsp:sp modelId="{BCB5E458-0856-45F3-BF2F-8112DF1D7C5B}">
      <dsp:nvSpPr>
        <dsp:cNvPr id="0" name=""/>
        <dsp:cNvSpPr/>
      </dsp:nvSpPr>
      <dsp:spPr>
        <a:xfrm rot="3600000">
          <a:off x="4823610" y="2552602"/>
          <a:ext cx="1515823" cy="508429"/>
        </a:xfrm>
        <a:prstGeom prst="lef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4976139" y="2654288"/>
        <a:ext cx="1210765" cy="305057"/>
      </dsp:txXfrm>
    </dsp:sp>
    <dsp:sp modelId="{26ACF5A5-A9DB-48A5-842A-FD76F1D63196}">
      <dsp:nvSpPr>
        <dsp:cNvPr id="0" name=""/>
        <dsp:cNvSpPr/>
      </dsp:nvSpPr>
      <dsp:spPr>
        <a:xfrm>
          <a:off x="5328889" y="4158989"/>
          <a:ext cx="2905311" cy="1452655"/>
        </a:xfrm>
        <a:prstGeom prst="roundRect">
          <a:avLst>
            <a:gd name="adj" fmla="val 10000"/>
          </a:avLst>
        </a:prstGeom>
        <a:solidFill>
          <a:schemeClr val="tx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dirty="0">
              <a:solidFill>
                <a:srgbClr val="00B0F0"/>
              </a:solidFill>
            </a:rPr>
            <a:t>Power BI Service</a:t>
          </a:r>
          <a:endParaRPr lang="en-IN" sz="3800" b="1" kern="1200" dirty="0">
            <a:solidFill>
              <a:srgbClr val="00B0F0"/>
            </a:solidFill>
          </a:endParaRPr>
        </a:p>
      </dsp:txBody>
      <dsp:txXfrm>
        <a:off x="5371436" y="4201536"/>
        <a:ext cx="2820217" cy="1367561"/>
      </dsp:txXfrm>
    </dsp:sp>
    <dsp:sp modelId="{DC427780-880D-4A85-B68B-2CBEF2B57BFF}">
      <dsp:nvSpPr>
        <dsp:cNvPr id="0" name=""/>
        <dsp:cNvSpPr/>
      </dsp:nvSpPr>
      <dsp:spPr>
        <a:xfrm rot="10800000">
          <a:off x="3623588" y="4631102"/>
          <a:ext cx="1515823" cy="508429"/>
        </a:xfrm>
        <a:prstGeom prst="lef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10800000">
        <a:off x="3776117" y="4732788"/>
        <a:ext cx="1210765" cy="305057"/>
      </dsp:txXfrm>
    </dsp:sp>
    <dsp:sp modelId="{335EFABB-A6E6-46CC-B618-242B3F6D8DEC}">
      <dsp:nvSpPr>
        <dsp:cNvPr id="0" name=""/>
        <dsp:cNvSpPr/>
      </dsp:nvSpPr>
      <dsp:spPr>
        <a:xfrm>
          <a:off x="528799" y="4158989"/>
          <a:ext cx="2905311" cy="1452655"/>
        </a:xfrm>
        <a:prstGeom prst="roundRect">
          <a:avLst>
            <a:gd name="adj" fmla="val 10000"/>
          </a:avLst>
        </a:prstGeom>
        <a:solidFill>
          <a:schemeClr val="tx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dirty="0">
              <a:solidFill>
                <a:srgbClr val="00B0F0"/>
              </a:solidFill>
            </a:rPr>
            <a:t>Power BI Mobile</a:t>
          </a:r>
          <a:endParaRPr lang="en-IN" sz="3800" b="1" kern="1200" dirty="0">
            <a:solidFill>
              <a:srgbClr val="00B0F0"/>
            </a:solidFill>
          </a:endParaRPr>
        </a:p>
      </dsp:txBody>
      <dsp:txXfrm>
        <a:off x="571346" y="4201536"/>
        <a:ext cx="2820217" cy="1367561"/>
      </dsp:txXfrm>
    </dsp:sp>
    <dsp:sp modelId="{C2F6A91C-7CB7-4BC5-BD68-77C4214303DF}">
      <dsp:nvSpPr>
        <dsp:cNvPr id="0" name=""/>
        <dsp:cNvSpPr/>
      </dsp:nvSpPr>
      <dsp:spPr>
        <a:xfrm rot="18000000">
          <a:off x="2423565" y="2552602"/>
          <a:ext cx="1515823" cy="508429"/>
        </a:xfrm>
        <a:prstGeom prst="lef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2576094" y="2654288"/>
        <a:ext cx="1210765" cy="305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0D562-555A-498A-B949-4D2174540B3B}">
      <dsp:nvSpPr>
        <dsp:cNvPr id="0" name=""/>
        <dsp:cNvSpPr/>
      </dsp:nvSpPr>
      <dsp:spPr>
        <a:xfrm>
          <a:off x="0" y="97335"/>
          <a:ext cx="9525000" cy="791505"/>
        </a:xfrm>
        <a:prstGeom prst="roundRect">
          <a:avLst/>
        </a:prstGeom>
        <a:solidFill>
          <a:schemeClr val="bg1"/>
        </a:solidFill>
        <a:ln w="381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Arial" panose="020B0604020202020204" pitchFamily="34" charset="0"/>
            <a:buNone/>
          </a:pPr>
          <a:r>
            <a:rPr lang="en-US" sz="3300" b="1" kern="1200" dirty="0">
              <a:solidFill>
                <a:sysClr val="windowText" lastClr="000000"/>
              </a:solidFill>
            </a:rPr>
            <a:t>Seamless Integration of Advanced ML Capabilities</a:t>
          </a:r>
          <a:endParaRPr lang="en-US" sz="3300" kern="1200" dirty="0">
            <a:solidFill>
              <a:sysClr val="windowText" lastClr="000000"/>
            </a:solidFill>
          </a:endParaRPr>
        </a:p>
      </dsp:txBody>
      <dsp:txXfrm>
        <a:off x="38638" y="135973"/>
        <a:ext cx="9447724" cy="714229"/>
      </dsp:txXfrm>
    </dsp:sp>
    <dsp:sp modelId="{5264602D-4140-442A-8313-8BC8B3D6C1B2}">
      <dsp:nvSpPr>
        <dsp:cNvPr id="0" name=""/>
        <dsp:cNvSpPr/>
      </dsp:nvSpPr>
      <dsp:spPr>
        <a:xfrm>
          <a:off x="0" y="878153"/>
          <a:ext cx="9525000" cy="119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419"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i="1" kern="1200" dirty="0">
              <a:solidFill>
                <a:schemeClr val="bg1"/>
              </a:solidFill>
            </a:rPr>
            <a:t>Add built-in machine learning features that provide </a:t>
          </a:r>
          <a:r>
            <a:rPr lang="en-US" sz="2600" b="1" i="1" kern="1200" dirty="0">
              <a:solidFill>
                <a:schemeClr val="bg1"/>
              </a:solidFill>
            </a:rPr>
            <a:t>predictive</a:t>
          </a:r>
          <a:r>
            <a:rPr lang="en-US" sz="2600" i="1" kern="1200" dirty="0">
              <a:solidFill>
                <a:schemeClr val="bg1"/>
              </a:solidFill>
            </a:rPr>
            <a:t> and </a:t>
          </a:r>
          <a:r>
            <a:rPr lang="en-US" sz="2600" b="1" i="1" kern="1200" dirty="0">
              <a:solidFill>
                <a:schemeClr val="bg1"/>
              </a:solidFill>
            </a:rPr>
            <a:t>prescriptive</a:t>
          </a:r>
          <a:r>
            <a:rPr lang="en-US" sz="2600" i="1" kern="1200" dirty="0">
              <a:solidFill>
                <a:schemeClr val="bg1"/>
              </a:solidFill>
            </a:rPr>
            <a:t> insights directly within Power BI, unlocking the full potential of data analysis.</a:t>
          </a:r>
          <a:endParaRPr lang="en-IN" sz="2600" i="1" kern="1200" dirty="0">
            <a:solidFill>
              <a:schemeClr val="bg1"/>
            </a:solidFill>
          </a:endParaRPr>
        </a:p>
      </dsp:txBody>
      <dsp:txXfrm>
        <a:off x="0" y="878153"/>
        <a:ext cx="9525000" cy="1195424"/>
      </dsp:txXfrm>
    </dsp:sp>
    <dsp:sp modelId="{339D0E20-D067-49A6-8002-87A8AED40596}">
      <dsp:nvSpPr>
        <dsp:cNvPr id="0" name=""/>
        <dsp:cNvSpPr/>
      </dsp:nvSpPr>
      <dsp:spPr>
        <a:xfrm>
          <a:off x="0" y="2073577"/>
          <a:ext cx="9525000" cy="791505"/>
        </a:xfrm>
        <a:prstGeom prst="roundRect">
          <a:avLst/>
        </a:prstGeom>
        <a:solidFill>
          <a:schemeClr val="bg1"/>
        </a:solidFill>
        <a:ln w="381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b="1" kern="1200" dirty="0">
              <a:solidFill>
                <a:sysClr val="windowText" lastClr="000000"/>
              </a:solidFill>
            </a:rPr>
            <a:t>Deep, Detailed Insights</a:t>
          </a:r>
          <a:endParaRPr lang="en-IN" sz="3300" kern="1200" dirty="0">
            <a:solidFill>
              <a:sysClr val="windowText" lastClr="000000"/>
            </a:solidFill>
          </a:endParaRPr>
        </a:p>
      </dsp:txBody>
      <dsp:txXfrm>
        <a:off x="38638" y="2112215"/>
        <a:ext cx="9447724" cy="714229"/>
      </dsp:txXfrm>
    </dsp:sp>
    <dsp:sp modelId="{A63C2983-F4BB-478C-94B6-C89DF994EB98}">
      <dsp:nvSpPr>
        <dsp:cNvPr id="0" name=""/>
        <dsp:cNvSpPr/>
      </dsp:nvSpPr>
      <dsp:spPr>
        <a:xfrm>
          <a:off x="0" y="2865082"/>
          <a:ext cx="9525000" cy="119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419"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i="1" kern="1200" dirty="0">
              <a:solidFill>
                <a:schemeClr val="bg1"/>
              </a:solidFill>
            </a:rPr>
            <a:t>Use machine learning to uncover hidden data patterns and provide </a:t>
          </a:r>
          <a:r>
            <a:rPr lang="en-US" sz="2600" b="1" i="1" kern="1200" dirty="0">
              <a:solidFill>
                <a:schemeClr val="bg1"/>
              </a:solidFill>
            </a:rPr>
            <a:t>contextual, actionable insights</a:t>
          </a:r>
          <a:r>
            <a:rPr lang="en-US" sz="2600" i="1" kern="1200" dirty="0">
              <a:solidFill>
                <a:schemeClr val="bg1"/>
              </a:solidFill>
            </a:rPr>
            <a:t>, offering a level of analysis that goes beyond traditional reporting tools.</a:t>
          </a:r>
          <a:endParaRPr lang="en-IN" sz="2600" i="1" kern="1200" dirty="0">
            <a:solidFill>
              <a:schemeClr val="bg1"/>
            </a:solidFill>
          </a:endParaRPr>
        </a:p>
      </dsp:txBody>
      <dsp:txXfrm>
        <a:off x="0" y="2865082"/>
        <a:ext cx="9525000" cy="1195424"/>
      </dsp:txXfrm>
    </dsp:sp>
    <dsp:sp modelId="{02B3DE68-CDBF-487C-9CFE-F67F2E27686D}">
      <dsp:nvSpPr>
        <dsp:cNvPr id="0" name=""/>
        <dsp:cNvSpPr/>
      </dsp:nvSpPr>
      <dsp:spPr>
        <a:xfrm>
          <a:off x="0" y="4060507"/>
          <a:ext cx="9525000" cy="791505"/>
        </a:xfrm>
        <a:prstGeom prst="roundRect">
          <a:avLst/>
        </a:prstGeom>
        <a:solidFill>
          <a:schemeClr val="bg1"/>
        </a:solidFill>
        <a:ln w="381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solidFill>
                <a:sysClr val="windowText" lastClr="000000"/>
              </a:solidFill>
            </a:rPr>
            <a:t>Simplified Complexity and Resource Efficiency</a:t>
          </a:r>
          <a:endParaRPr lang="en-IN" sz="3300" kern="1200" dirty="0">
            <a:solidFill>
              <a:sysClr val="windowText" lastClr="000000"/>
            </a:solidFill>
          </a:endParaRPr>
        </a:p>
      </dsp:txBody>
      <dsp:txXfrm>
        <a:off x="38638" y="4099145"/>
        <a:ext cx="9447724" cy="714229"/>
      </dsp:txXfrm>
    </dsp:sp>
    <dsp:sp modelId="{81DAEB37-B829-4430-86A1-576B61DF3F9D}">
      <dsp:nvSpPr>
        <dsp:cNvPr id="0" name=""/>
        <dsp:cNvSpPr/>
      </dsp:nvSpPr>
      <dsp:spPr>
        <a:xfrm>
          <a:off x="0" y="4852013"/>
          <a:ext cx="9525000" cy="153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419" tIns="41910" rIns="234696" bIns="41910" numCol="1" spcCol="1270" anchor="t" anchorCtr="0">
          <a:noAutofit/>
        </a:bodyPr>
        <a:lstStyle/>
        <a:p>
          <a:pPr marL="228600" lvl="1" indent="-228600" algn="l" defTabSz="1155700">
            <a:lnSpc>
              <a:spcPct val="90000"/>
            </a:lnSpc>
            <a:spcBef>
              <a:spcPct val="0"/>
            </a:spcBef>
            <a:spcAft>
              <a:spcPct val="20000"/>
            </a:spcAft>
            <a:buFont typeface="Arial" panose="020B0604020202020204" pitchFamily="34" charset="0"/>
            <a:buChar char="•"/>
          </a:pPr>
          <a:r>
            <a:rPr lang="en-US" sz="2600" i="1" kern="1200" dirty="0">
              <a:solidFill>
                <a:schemeClr val="bg1"/>
              </a:solidFill>
            </a:rPr>
            <a:t>Reduce the complexity of advanced analytics by automating processes with machine learning. Empower small to medium-sized businesses to leverage sophisticated analytics without the need for extensive technical expertise.</a:t>
          </a:r>
          <a:endParaRPr lang="en-IN" sz="2600" i="1" kern="1200" dirty="0">
            <a:solidFill>
              <a:schemeClr val="bg1"/>
            </a:solidFill>
          </a:endParaRPr>
        </a:p>
      </dsp:txBody>
      <dsp:txXfrm>
        <a:off x="0" y="4852013"/>
        <a:ext cx="9525000" cy="1536975"/>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0.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2.png"/><Relationship Id="rId7" Type="http://schemas.openxmlformats.org/officeDocument/2006/relationships/image" Target="../media/image5.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diagramDrawing" Target="../diagrams/drawing2.xml"/><Relationship Id="rId3" Type="http://schemas.openxmlformats.org/officeDocument/2006/relationships/image" Target="../media/image55.svg"/><Relationship Id="rId7" Type="http://schemas.openxmlformats.org/officeDocument/2006/relationships/image" Target="../media/image5.svg"/><Relationship Id="rId12" Type="http://schemas.openxmlformats.org/officeDocument/2006/relationships/diagramColors" Target="../diagrams/colors2.xml"/><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sv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7.png"/><Relationship Id="rId7" Type="http://schemas.openxmlformats.org/officeDocument/2006/relationships/image" Target="../media/image5.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3.svg"/><Relationship Id="rId7"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svg"/><Relationship Id="rId7"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8.png"/><Relationship Id="rId3" Type="http://schemas.openxmlformats.org/officeDocument/2006/relationships/image" Target="../media/image3.svg"/><Relationship Id="rId7" Type="http://schemas.openxmlformats.org/officeDocument/2006/relationships/image" Target="../media/image65.svg"/><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hyperlink" Target="mailto:suvankar.malakar@scalenowtech.com" TargetMode="External"/><Relationship Id="rId5" Type="http://schemas.openxmlformats.org/officeDocument/2006/relationships/image" Target="../media/image5.svg"/><Relationship Id="rId15" Type="http://schemas.openxmlformats.org/officeDocument/2006/relationships/hyperlink" Target="https://www.linkedin.com/company/scalenow-technosolutions-private-limited/posts/?feedView=all" TargetMode="External"/><Relationship Id="rId10" Type="http://schemas.openxmlformats.org/officeDocument/2006/relationships/hyperlink" Target="tel:+919830607796" TargetMode="External"/><Relationship Id="rId4" Type="http://schemas.openxmlformats.org/officeDocument/2006/relationships/image" Target="../media/image4.png"/><Relationship Id="rId9" Type="http://schemas.openxmlformats.org/officeDocument/2006/relationships/image" Target="../media/image67.svg"/><Relationship Id="rId14" Type="http://schemas.openxmlformats.org/officeDocument/2006/relationships/image" Target="../media/image69.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2.png"/><Relationship Id="rId3" Type="http://schemas.openxmlformats.org/officeDocument/2006/relationships/image" Target="../media/image15.png"/><Relationship Id="rId21" Type="http://schemas.openxmlformats.org/officeDocument/2006/relationships/image" Target="../media/image33.sv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5.sv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4.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71.svg"/><Relationship Id="rId28" Type="http://schemas.openxmlformats.org/officeDocument/2006/relationships/image" Target="../media/image6.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70.png"/><Relationship Id="rId27"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png"/><Relationship Id="rId5" Type="http://schemas.openxmlformats.org/officeDocument/2006/relationships/image" Target="../media/image10.png"/><Relationship Id="rId10" Type="http://schemas.openxmlformats.org/officeDocument/2006/relationships/image" Target="../media/image5.svg"/><Relationship Id="rId4" Type="http://schemas.openxmlformats.org/officeDocument/2006/relationships/image" Target="../media/image9.png"/><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3.png"/><Relationship Id="rId7" Type="http://schemas.openxmlformats.org/officeDocument/2006/relationships/image" Target="../media/image5.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5.png"/><Relationship Id="rId10" Type="http://schemas.openxmlformats.org/officeDocument/2006/relationships/image" Target="../media/image6.png"/><Relationship Id="rId4" Type="http://schemas.openxmlformats.org/officeDocument/2006/relationships/image" Target="../media/image74.png"/><Relationship Id="rId9"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5.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5.sv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5.sv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5.sv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6.png"/><Relationship Id="rId3" Type="http://schemas.openxmlformats.org/officeDocument/2006/relationships/image" Target="../media/image15.png"/><Relationship Id="rId21" Type="http://schemas.openxmlformats.org/officeDocument/2006/relationships/image" Target="../media/image33.sv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sv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hyperlink" Target="https://edtech4beginners.com/2016/05/06/edtech-tutorial-a-dynamic-and-collaborative-tool-which-your-students-can-use-to-create-documents/comment-page-1/" TargetMode="Externa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2.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5.svg"/><Relationship Id="rId28" Type="http://schemas.openxmlformats.org/officeDocument/2006/relationships/image" Target="../media/image35.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4.png"/><Relationship Id="rId27"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5.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png"/><Relationship Id="rId5" Type="http://schemas.openxmlformats.org/officeDocument/2006/relationships/image" Target="../media/image39.png"/><Relationship Id="rId10" Type="http://schemas.openxmlformats.org/officeDocument/2006/relationships/image" Target="../media/image3.svg"/><Relationship Id="rId4" Type="http://schemas.openxmlformats.org/officeDocument/2006/relationships/image" Target="../media/image38.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3.svg"/><Relationship Id="rId7" Type="http://schemas.openxmlformats.org/officeDocument/2006/relationships/diagramData" Target="../diagrams/data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microsoft.com/office/2007/relationships/diagramDrawing" Target="../diagrams/drawing1.xml"/><Relationship Id="rId5" Type="http://schemas.openxmlformats.org/officeDocument/2006/relationships/image" Target="../media/image5.svg"/><Relationship Id="rId10" Type="http://schemas.openxmlformats.org/officeDocument/2006/relationships/diagramColors" Target="../diagrams/colors1.xml"/><Relationship Id="rId4" Type="http://schemas.openxmlformats.org/officeDocument/2006/relationships/image" Target="../media/image4.png"/><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sv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45212" y="2378380"/>
            <a:ext cx="12765587" cy="5106235"/>
            <a:chOff x="0" y="0"/>
            <a:chExt cx="6350000" cy="2540000"/>
          </a:xfrm>
        </p:grpSpPr>
        <p:sp>
          <p:nvSpPr>
            <p:cNvPr id="3" name="Freeform 3"/>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t="-112422" b="-162577"/>
              </a:stretch>
            </a:blipFill>
          </p:spPr>
        </p:sp>
        <p:sp>
          <p:nvSpPr>
            <p:cNvPr id="4" name="Freeform 4"/>
            <p:cNvSpPr/>
            <p:nvPr/>
          </p:nvSpPr>
          <p:spPr>
            <a:xfrm>
              <a:off x="0" y="0"/>
              <a:ext cx="6350000" cy="2540000"/>
            </a:xfrm>
            <a:custGeom>
              <a:avLst/>
              <a:gdLst/>
              <a:ahLst/>
              <a:cxnLst/>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1C1717"/>
            </a:solidFill>
          </p:spPr>
        </p:sp>
      </p:grpSp>
      <p:sp>
        <p:nvSpPr>
          <p:cNvPr id="5" name="AutoShape 5"/>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6" name="Freeform 6"/>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3">
              <a:alphaModFix amt="13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2398442" y="1028700"/>
            <a:ext cx="4860858" cy="1349680"/>
            <a:chOff x="0" y="0"/>
            <a:chExt cx="1509080" cy="419015"/>
          </a:xfrm>
        </p:grpSpPr>
        <p:sp>
          <p:nvSpPr>
            <p:cNvPr id="8" name="Freeform 8"/>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9" name="TextBox 9"/>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681296" y="7484615"/>
            <a:ext cx="2665879" cy="303530"/>
          </a:xfrm>
          <a:prstGeom prst="rect">
            <a:avLst/>
          </a:prstGeom>
        </p:spPr>
        <p:txBody>
          <a:bodyPr lIns="0" tIns="0" rIns="0" bIns="0" rtlCol="0" anchor="t">
            <a:spAutoFit/>
          </a:bodyPr>
          <a:lstStyle/>
          <a:p>
            <a:pPr algn="l">
              <a:lnSpc>
                <a:spcPts val="2199"/>
              </a:lnSpc>
            </a:pPr>
            <a:r>
              <a:rPr lang="en-US" sz="2199">
                <a:solidFill>
                  <a:srgbClr val="F8F2ED"/>
                </a:solidFill>
                <a:latin typeface="Helios Extended"/>
                <a:ea typeface="Helios Extended"/>
                <a:cs typeface="Helios Extended"/>
                <a:sym typeface="Helios Extended"/>
              </a:rPr>
              <a:t>Created By:</a:t>
            </a:r>
          </a:p>
        </p:txBody>
      </p:sp>
      <p:sp>
        <p:nvSpPr>
          <p:cNvPr id="13" name="TextBox 13"/>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14" name="TextBox 14"/>
          <p:cNvSpPr txBox="1"/>
          <p:nvPr/>
        </p:nvSpPr>
        <p:spPr>
          <a:xfrm>
            <a:off x="1690821" y="8073895"/>
            <a:ext cx="7251189" cy="491489"/>
          </a:xfrm>
          <a:prstGeom prst="rect">
            <a:avLst/>
          </a:prstGeom>
        </p:spPr>
        <p:txBody>
          <a:bodyPr lIns="0" tIns="0" rIns="0" bIns="0" rtlCol="0" anchor="t">
            <a:spAutoFit/>
          </a:bodyPr>
          <a:lstStyle/>
          <a:p>
            <a:pPr marL="0" lvl="0" indent="0" algn="l">
              <a:lnSpc>
                <a:spcPts val="3599"/>
              </a:lnSpc>
              <a:spcBef>
                <a:spcPct val="0"/>
              </a:spcBef>
            </a:pPr>
            <a:r>
              <a:rPr lang="en-US" sz="3599">
                <a:solidFill>
                  <a:srgbClr val="F8F2ED"/>
                </a:solidFill>
                <a:latin typeface="Helios Extended"/>
                <a:ea typeface="Helios Extended"/>
                <a:cs typeface="Helios Extended"/>
                <a:sym typeface="Helios Extended"/>
              </a:rPr>
              <a:t>Team Data Analytics &amp; ML</a:t>
            </a:r>
          </a:p>
        </p:txBody>
      </p:sp>
      <p:sp>
        <p:nvSpPr>
          <p:cNvPr id="15" name="Freeform 15"/>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7"/>
            <a:stretch>
              <a:fillRect/>
            </a:stretch>
          </a:blipFill>
        </p:spPr>
      </p:sp>
      <p:sp>
        <p:nvSpPr>
          <p:cNvPr id="16" name="TextBox 16"/>
          <p:cNvSpPr txBox="1"/>
          <p:nvPr/>
        </p:nvSpPr>
        <p:spPr>
          <a:xfrm>
            <a:off x="1690821" y="1798790"/>
            <a:ext cx="6967538" cy="3625847"/>
          </a:xfrm>
          <a:prstGeom prst="rect">
            <a:avLst/>
          </a:prstGeom>
        </p:spPr>
        <p:txBody>
          <a:bodyPr lIns="0" tIns="0" rIns="0" bIns="0" rtlCol="0" anchor="t">
            <a:spAutoFit/>
          </a:bodyPr>
          <a:lstStyle/>
          <a:p>
            <a:pPr marL="0" lvl="0" indent="0" algn="l">
              <a:lnSpc>
                <a:spcPts val="6999"/>
              </a:lnSpc>
              <a:spcBef>
                <a:spcPct val="0"/>
              </a:spcBef>
            </a:pPr>
            <a:r>
              <a:rPr lang="en-US" sz="6999" u="none" strike="noStrike">
                <a:solidFill>
                  <a:srgbClr val="F8F2ED"/>
                </a:solidFill>
                <a:latin typeface="Helios Extended"/>
                <a:ea typeface="Helios Extended"/>
                <a:cs typeface="Helios Extended"/>
                <a:sym typeface="Helios Extended"/>
              </a:rPr>
              <a:t>Powering Your Business with Data-Driven Insights</a:t>
            </a:r>
          </a:p>
        </p:txBody>
      </p:sp>
      <p:sp>
        <p:nvSpPr>
          <p:cNvPr id="17" name="TextBox 17"/>
          <p:cNvSpPr txBox="1"/>
          <p:nvPr/>
        </p:nvSpPr>
        <p:spPr>
          <a:xfrm>
            <a:off x="1690821" y="5674505"/>
            <a:ext cx="6967538" cy="1211961"/>
          </a:xfrm>
          <a:prstGeom prst="rect">
            <a:avLst/>
          </a:prstGeom>
        </p:spPr>
        <p:txBody>
          <a:bodyPr lIns="0" tIns="0" rIns="0" bIns="0" rtlCol="0" anchor="t">
            <a:spAutoFit/>
          </a:bodyPr>
          <a:lstStyle/>
          <a:p>
            <a:pPr marL="604519" lvl="1" indent="-302260" algn="l">
              <a:lnSpc>
                <a:spcPts val="3191"/>
              </a:lnSpc>
              <a:buFont typeface="Arial"/>
              <a:buChar char="•"/>
            </a:pPr>
            <a:r>
              <a:rPr lang="en-US" sz="2799" spc="2">
                <a:solidFill>
                  <a:srgbClr val="808190"/>
                </a:solidFill>
                <a:latin typeface="TT Rounds Condensed Bold"/>
                <a:ea typeface="TT Rounds Condensed Bold"/>
                <a:cs typeface="TT Rounds Condensed Bold"/>
                <a:sym typeface="TT Rounds Condensed Bold"/>
              </a:rPr>
              <a:t>Unlock Efficiency</a:t>
            </a:r>
          </a:p>
          <a:p>
            <a:pPr marL="604519" lvl="1" indent="-302260" algn="l">
              <a:lnSpc>
                <a:spcPts val="3191"/>
              </a:lnSpc>
              <a:buFont typeface="Arial"/>
              <a:buChar char="•"/>
            </a:pPr>
            <a:r>
              <a:rPr lang="en-US" sz="2799" spc="2">
                <a:solidFill>
                  <a:srgbClr val="808190"/>
                </a:solidFill>
                <a:latin typeface="TT Rounds Condensed Bold"/>
                <a:ea typeface="TT Rounds Condensed Bold"/>
                <a:cs typeface="TT Rounds Condensed Bold"/>
                <a:sym typeface="TT Rounds Condensed Bold"/>
              </a:rPr>
              <a:t>Save Cost</a:t>
            </a:r>
          </a:p>
          <a:p>
            <a:pPr marL="604520" lvl="1" indent="-302260" algn="l">
              <a:lnSpc>
                <a:spcPts val="3192"/>
              </a:lnSpc>
              <a:buFont typeface="Arial"/>
              <a:buChar char="•"/>
            </a:pPr>
            <a:r>
              <a:rPr lang="en-US" sz="2799" spc="5">
                <a:solidFill>
                  <a:srgbClr val="808190"/>
                </a:solidFill>
                <a:latin typeface="TT Rounds Condensed Bold"/>
                <a:ea typeface="TT Rounds Condensed Bold"/>
                <a:cs typeface="TT Rounds Condensed Bold"/>
                <a:sym typeface="TT Rounds Condensed Bold"/>
              </a:rPr>
              <a:t>Drive Growth!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Freeform 2"/>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662246" y="1289542"/>
            <a:ext cx="8311943" cy="1487587"/>
          </a:xfrm>
          <a:prstGeom prst="rect">
            <a:avLst/>
          </a:prstGeom>
        </p:spPr>
        <p:txBody>
          <a:bodyPr wrap="square" lIns="0" tIns="0" rIns="0" bIns="0" rtlCol="0" anchor="t">
            <a:spAutoFit/>
          </a:bodyPr>
          <a:lstStyle/>
          <a:p>
            <a:pPr algn="l">
              <a:lnSpc>
                <a:spcPts val="5759"/>
              </a:lnSpc>
            </a:pPr>
            <a:r>
              <a:rPr lang="en-US" sz="6000" dirty="0">
                <a:solidFill>
                  <a:srgbClr val="00B0F0"/>
                </a:solidFill>
                <a:latin typeface="Helios Extended"/>
                <a:ea typeface="Helios Extended"/>
                <a:cs typeface="Helios Extended"/>
                <a:sym typeface="Helios Extended"/>
              </a:rPr>
              <a:t>Power BI </a:t>
            </a:r>
            <a:r>
              <a:rPr lang="en-US" sz="6000" dirty="0">
                <a:solidFill>
                  <a:srgbClr val="F8F2ED"/>
                </a:solidFill>
                <a:latin typeface="Helios Extended"/>
                <a:ea typeface="Helios Extended"/>
                <a:cs typeface="Helios Extended"/>
                <a:sym typeface="Helios Extended"/>
              </a:rPr>
              <a:t>Finance Dashboard</a:t>
            </a:r>
          </a:p>
        </p:txBody>
      </p:sp>
      <p:grpSp>
        <p:nvGrpSpPr>
          <p:cNvPr id="6" name="Group 6"/>
          <p:cNvGrpSpPr/>
          <p:nvPr/>
        </p:nvGrpSpPr>
        <p:grpSpPr>
          <a:xfrm>
            <a:off x="13427142" y="0"/>
            <a:ext cx="4860858" cy="1349680"/>
            <a:chOff x="0" y="0"/>
            <a:chExt cx="1509080" cy="419015"/>
          </a:xfrm>
        </p:grpSpPr>
        <p:sp>
          <p:nvSpPr>
            <p:cNvPr id="7" name="Freeform 7"/>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8" name="TextBox 8"/>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586244" y="795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11" name="TextBox 10">
            <a:extLst>
              <a:ext uri="{FF2B5EF4-FFF2-40B4-BE49-F238E27FC236}">
                <a16:creationId xmlns:a16="http://schemas.microsoft.com/office/drawing/2014/main" id="{3C6D54C4-6392-4C04-6A9B-CC7F11AA66D7}"/>
              </a:ext>
            </a:extLst>
          </p:cNvPr>
          <p:cNvSpPr txBox="1"/>
          <p:nvPr/>
        </p:nvSpPr>
        <p:spPr>
          <a:xfrm>
            <a:off x="1690821" y="3308104"/>
            <a:ext cx="6477000" cy="4955203"/>
          </a:xfrm>
          <a:prstGeom prst="rect">
            <a:avLst/>
          </a:prstGeom>
          <a:noFill/>
        </p:spPr>
        <p:txBody>
          <a:bodyPr wrap="square">
            <a:spAutoFit/>
          </a:bodyPr>
          <a:lstStyle/>
          <a:p>
            <a:r>
              <a:rPr lang="en-US" sz="2800" b="1" i="1" dirty="0">
                <a:solidFill>
                  <a:schemeClr val="bg1"/>
                </a:solidFill>
                <a:latin typeface="Helios Extended" panose="020B0604020202020204" charset="0"/>
              </a:rPr>
              <a:t>Financial Health Monitoring</a:t>
            </a:r>
          </a:p>
          <a:p>
            <a:br>
              <a:rPr lang="en-US" sz="2400" dirty="0">
                <a:solidFill>
                  <a:schemeClr val="bg1"/>
                </a:solidFill>
                <a:latin typeface="Proxima Nova" panose="020B0604020202020204" charset="0"/>
              </a:rPr>
            </a:br>
            <a:r>
              <a:rPr lang="en-US" sz="2400" dirty="0">
                <a:solidFill>
                  <a:schemeClr val="bg1"/>
                </a:solidFill>
                <a:latin typeface="Proxima Nova" panose="020B0604020202020204" charset="0"/>
              </a:rPr>
              <a:t>Tracking financial KPIs is critical for ensuring business stability and growth. Metrics like Revenue, Gross Profit Margin, and Net Profit provide insight into a company’s profitability, while Total Assets and Liabilities help businesses manage their balance sheets effectively. In industries like banking, insurance, and corporate finance, real-time financial insights are crucial for making data-driven decisions and improving financial planning.</a:t>
            </a:r>
            <a:endParaRPr lang="en-IN" sz="2400" dirty="0">
              <a:solidFill>
                <a:schemeClr val="bg1"/>
              </a:solidFill>
              <a:latin typeface="Proxima Nova" panose="020B0604020202020204" charset="0"/>
            </a:endParaRPr>
          </a:p>
        </p:txBody>
      </p:sp>
      <p:sp>
        <p:nvSpPr>
          <p:cNvPr id="12" name="AutoShape 2">
            <a:extLst>
              <a:ext uri="{FF2B5EF4-FFF2-40B4-BE49-F238E27FC236}">
                <a16:creationId xmlns:a16="http://schemas.microsoft.com/office/drawing/2014/main" id="{792D030E-42F0-C3D3-197D-5EC1D113FA85}"/>
              </a:ext>
            </a:extLst>
          </p:cNvPr>
          <p:cNvSpPr/>
          <p:nvPr/>
        </p:nvSpPr>
        <p:spPr>
          <a:xfrm>
            <a:off x="3810000" y="9791700"/>
            <a:ext cx="7162800" cy="0"/>
          </a:xfrm>
          <a:prstGeom prst="line">
            <a:avLst/>
          </a:prstGeom>
          <a:ln w="38100" cap="flat">
            <a:solidFill>
              <a:srgbClr val="FFFFFF"/>
            </a:solidFill>
            <a:prstDash val="solid"/>
            <a:headEnd type="oval" w="lg" len="lg"/>
            <a:tailEnd type="none" w="sm" len="sm"/>
          </a:ln>
        </p:spPr>
        <p:txBody>
          <a:bodyPr/>
          <a:lstStyle/>
          <a:p>
            <a:endParaRPr lang="en-IN" dirty="0"/>
          </a:p>
        </p:txBody>
      </p:sp>
      <p:sp>
        <p:nvSpPr>
          <p:cNvPr id="13" name="TextBox 27">
            <a:extLst>
              <a:ext uri="{FF2B5EF4-FFF2-40B4-BE49-F238E27FC236}">
                <a16:creationId xmlns:a16="http://schemas.microsoft.com/office/drawing/2014/main" id="{1DF44668-6F5F-E13C-BC11-F74DC10B08DA}"/>
              </a:ext>
            </a:extLst>
          </p:cNvPr>
          <p:cNvSpPr txBox="1"/>
          <p:nvPr/>
        </p:nvSpPr>
        <p:spPr>
          <a:xfrm>
            <a:off x="11351025" y="9582150"/>
            <a:ext cx="6253949" cy="419100"/>
          </a:xfrm>
          <a:prstGeom prst="rect">
            <a:avLst/>
          </a:prstGeom>
        </p:spPr>
        <p:txBody>
          <a:bodyPr lIns="0" tIns="0" rIns="0" bIns="0" rtlCol="0" anchor="t">
            <a:spAutoFit/>
          </a:bodyPr>
          <a:lstStyle/>
          <a:p>
            <a:pPr algn="l">
              <a:lnSpc>
                <a:spcPts val="2999"/>
              </a:lnSpc>
            </a:pPr>
            <a:r>
              <a:rPr lang="en-US" sz="2999" dirty="0">
                <a:solidFill>
                  <a:srgbClr val="F8F2ED"/>
                </a:solidFill>
                <a:latin typeface="Helios Extended"/>
                <a:ea typeface="Helios Extended"/>
                <a:cs typeface="Helios Extended"/>
                <a:sym typeface="Helios Extended"/>
              </a:rPr>
              <a:t>www.scalenowtech.com</a:t>
            </a:r>
          </a:p>
        </p:txBody>
      </p:sp>
      <p:sp>
        <p:nvSpPr>
          <p:cNvPr id="14" name="Freeform 4">
            <a:extLst>
              <a:ext uri="{FF2B5EF4-FFF2-40B4-BE49-F238E27FC236}">
                <a16:creationId xmlns:a16="http://schemas.microsoft.com/office/drawing/2014/main" id="{093F5E17-F18F-F0B5-5B89-48775C1FC30C}"/>
              </a:ext>
            </a:extLst>
          </p:cNvPr>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5">
            <a:extLst>
              <a:ext uri="{FF2B5EF4-FFF2-40B4-BE49-F238E27FC236}">
                <a16:creationId xmlns:a16="http://schemas.microsoft.com/office/drawing/2014/main" id="{004F1C80-D5A3-06CE-71FB-C5B85763C428}"/>
              </a:ext>
            </a:extLst>
          </p:cNvPr>
          <p:cNvSpPr txBox="1"/>
          <p:nvPr/>
        </p:nvSpPr>
        <p:spPr>
          <a:xfrm>
            <a:off x="7979190" y="8224269"/>
            <a:ext cx="10223805" cy="830997"/>
          </a:xfrm>
          <a:prstGeom prst="rect">
            <a:avLst/>
          </a:prstGeom>
          <a:noFill/>
        </p:spPr>
        <p:txBody>
          <a:bodyPr wrap="square">
            <a:spAutoFit/>
          </a:bodyPr>
          <a:lstStyle/>
          <a:p>
            <a:r>
              <a:rPr lang="en-US" sz="2400" i="1" dirty="0">
                <a:solidFill>
                  <a:srgbClr val="FFFF00"/>
                </a:solidFill>
                <a:latin typeface="Proxima Nova" panose="020B0604020202020204" charset="0"/>
              </a:rPr>
              <a:t>Power BI </a:t>
            </a:r>
            <a:r>
              <a:rPr lang="en-US" sz="2400" i="1" dirty="0">
                <a:solidFill>
                  <a:schemeClr val="bg1"/>
                </a:solidFill>
                <a:latin typeface="Proxima Nova" panose="020B0604020202020204" charset="0"/>
              </a:rPr>
              <a:t>delivers real-time financial insights for quick, informed decision-making.</a:t>
            </a:r>
            <a:endParaRPr lang="en-IN" sz="2400" i="1" dirty="0">
              <a:solidFill>
                <a:schemeClr val="bg1"/>
              </a:solidFill>
              <a:latin typeface="Proxima Nova" panose="020B0604020202020204" charset="0"/>
            </a:endParaRPr>
          </a:p>
        </p:txBody>
      </p:sp>
      <p:pic>
        <p:nvPicPr>
          <p:cNvPr id="15" name="Picture 14">
            <a:extLst>
              <a:ext uri="{FF2B5EF4-FFF2-40B4-BE49-F238E27FC236}">
                <a16:creationId xmlns:a16="http://schemas.microsoft.com/office/drawing/2014/main" id="{74F90E82-DF1D-DDF4-3AFA-E2440C4F4A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9190" y="2391353"/>
            <a:ext cx="10223805" cy="5832916"/>
          </a:xfrm>
          <a:prstGeom prst="rect">
            <a:avLst/>
          </a:prstGeom>
        </p:spPr>
      </p:pic>
    </p:spTree>
    <p:extLst>
      <p:ext uri="{BB962C8B-B14F-4D97-AF65-F5344CB8AC3E}">
        <p14:creationId xmlns:p14="http://schemas.microsoft.com/office/powerpoint/2010/main" val="3124427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Freeform 2"/>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662246" y="1289542"/>
            <a:ext cx="8311943" cy="2231380"/>
          </a:xfrm>
          <a:prstGeom prst="rect">
            <a:avLst/>
          </a:prstGeom>
        </p:spPr>
        <p:txBody>
          <a:bodyPr wrap="square" lIns="0" tIns="0" rIns="0" bIns="0" rtlCol="0" anchor="t">
            <a:spAutoFit/>
          </a:bodyPr>
          <a:lstStyle/>
          <a:p>
            <a:pPr algn="l">
              <a:lnSpc>
                <a:spcPts val="5759"/>
              </a:lnSpc>
            </a:pPr>
            <a:r>
              <a:rPr lang="en-US" sz="6000" dirty="0">
                <a:solidFill>
                  <a:srgbClr val="00B0F0"/>
                </a:solidFill>
                <a:latin typeface="Helios Extended"/>
                <a:ea typeface="Helios Extended"/>
                <a:cs typeface="Helios Extended"/>
                <a:sym typeface="Helios Extended"/>
              </a:rPr>
              <a:t>Power BI </a:t>
            </a:r>
            <a:r>
              <a:rPr lang="en-US" sz="6000" dirty="0">
                <a:solidFill>
                  <a:srgbClr val="F8F2ED"/>
                </a:solidFill>
                <a:latin typeface="Helios Extended"/>
                <a:ea typeface="Helios Extended"/>
                <a:cs typeface="Helios Extended"/>
                <a:sym typeface="Helios Extended"/>
              </a:rPr>
              <a:t>Manufacturing Dashboard</a:t>
            </a:r>
          </a:p>
        </p:txBody>
      </p:sp>
      <p:grpSp>
        <p:nvGrpSpPr>
          <p:cNvPr id="6" name="Group 6"/>
          <p:cNvGrpSpPr/>
          <p:nvPr/>
        </p:nvGrpSpPr>
        <p:grpSpPr>
          <a:xfrm>
            <a:off x="13427142" y="0"/>
            <a:ext cx="4860858" cy="1349680"/>
            <a:chOff x="0" y="0"/>
            <a:chExt cx="1509080" cy="419015"/>
          </a:xfrm>
        </p:grpSpPr>
        <p:sp>
          <p:nvSpPr>
            <p:cNvPr id="7" name="Freeform 7"/>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8" name="TextBox 8"/>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586244" y="795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11" name="TextBox 10">
            <a:extLst>
              <a:ext uri="{FF2B5EF4-FFF2-40B4-BE49-F238E27FC236}">
                <a16:creationId xmlns:a16="http://schemas.microsoft.com/office/drawing/2014/main" id="{3C6D54C4-6392-4C04-6A9B-CC7F11AA66D7}"/>
              </a:ext>
            </a:extLst>
          </p:cNvPr>
          <p:cNvSpPr txBox="1"/>
          <p:nvPr/>
        </p:nvSpPr>
        <p:spPr>
          <a:xfrm>
            <a:off x="1662246" y="3926619"/>
            <a:ext cx="6262554" cy="4278094"/>
          </a:xfrm>
          <a:prstGeom prst="rect">
            <a:avLst/>
          </a:prstGeom>
          <a:noFill/>
        </p:spPr>
        <p:txBody>
          <a:bodyPr wrap="square">
            <a:spAutoFit/>
          </a:bodyPr>
          <a:lstStyle/>
          <a:p>
            <a:r>
              <a:rPr lang="en-US" sz="2800" b="1" i="1" dirty="0">
                <a:solidFill>
                  <a:schemeClr val="bg1"/>
                </a:solidFill>
                <a:latin typeface="Helios Extended" panose="020B0604020202020204" charset="0"/>
              </a:rPr>
              <a:t>Manufacturing Cost Management in Industry</a:t>
            </a:r>
          </a:p>
          <a:p>
            <a:br>
              <a:rPr lang="en-US" sz="2400" dirty="0">
                <a:solidFill>
                  <a:schemeClr val="bg1"/>
                </a:solidFill>
                <a:latin typeface="Proxima Nova" panose="020B0604020202020204" charset="0"/>
              </a:rPr>
            </a:br>
            <a:r>
              <a:rPr lang="en-US" sz="2400" dirty="0">
                <a:solidFill>
                  <a:schemeClr val="bg1"/>
                </a:solidFill>
                <a:latin typeface="Proxima Nova" panose="020B0604020202020204" charset="0"/>
              </a:rPr>
              <a:t>Manufacturing requires close tracking of production costs, logistics, and operational efficiency to stay profitable. KPIs like planned vs. actual costs, cost per unit, and budget deviations help optimize processes and reduce waste. Industries such as automotive and consumer goods rely on detailed cost analysis to stay competitive.</a:t>
            </a:r>
            <a:endParaRPr lang="en-IN" sz="2400" dirty="0">
              <a:solidFill>
                <a:schemeClr val="bg1"/>
              </a:solidFill>
              <a:latin typeface="Proxima Nova" panose="020B0604020202020204" charset="0"/>
            </a:endParaRPr>
          </a:p>
        </p:txBody>
      </p:sp>
      <p:sp>
        <p:nvSpPr>
          <p:cNvPr id="12" name="AutoShape 2">
            <a:extLst>
              <a:ext uri="{FF2B5EF4-FFF2-40B4-BE49-F238E27FC236}">
                <a16:creationId xmlns:a16="http://schemas.microsoft.com/office/drawing/2014/main" id="{792D030E-42F0-C3D3-197D-5EC1D113FA85}"/>
              </a:ext>
            </a:extLst>
          </p:cNvPr>
          <p:cNvSpPr/>
          <p:nvPr/>
        </p:nvSpPr>
        <p:spPr>
          <a:xfrm>
            <a:off x="3810000" y="9791700"/>
            <a:ext cx="7162800" cy="0"/>
          </a:xfrm>
          <a:prstGeom prst="line">
            <a:avLst/>
          </a:prstGeom>
          <a:ln w="38100" cap="flat">
            <a:solidFill>
              <a:srgbClr val="FFFFFF"/>
            </a:solidFill>
            <a:prstDash val="solid"/>
            <a:headEnd type="oval" w="lg" len="lg"/>
            <a:tailEnd type="none" w="sm" len="sm"/>
          </a:ln>
        </p:spPr>
        <p:txBody>
          <a:bodyPr/>
          <a:lstStyle/>
          <a:p>
            <a:endParaRPr lang="en-IN" dirty="0"/>
          </a:p>
        </p:txBody>
      </p:sp>
      <p:sp>
        <p:nvSpPr>
          <p:cNvPr id="13" name="TextBox 27">
            <a:extLst>
              <a:ext uri="{FF2B5EF4-FFF2-40B4-BE49-F238E27FC236}">
                <a16:creationId xmlns:a16="http://schemas.microsoft.com/office/drawing/2014/main" id="{1DF44668-6F5F-E13C-BC11-F74DC10B08DA}"/>
              </a:ext>
            </a:extLst>
          </p:cNvPr>
          <p:cNvSpPr txBox="1"/>
          <p:nvPr/>
        </p:nvSpPr>
        <p:spPr>
          <a:xfrm>
            <a:off x="11351025" y="9582150"/>
            <a:ext cx="6253949" cy="419100"/>
          </a:xfrm>
          <a:prstGeom prst="rect">
            <a:avLst/>
          </a:prstGeom>
        </p:spPr>
        <p:txBody>
          <a:bodyPr lIns="0" tIns="0" rIns="0" bIns="0" rtlCol="0" anchor="t">
            <a:spAutoFit/>
          </a:bodyPr>
          <a:lstStyle/>
          <a:p>
            <a:pPr algn="l">
              <a:lnSpc>
                <a:spcPts val="2999"/>
              </a:lnSpc>
            </a:pPr>
            <a:r>
              <a:rPr lang="en-US" sz="2999" dirty="0">
                <a:solidFill>
                  <a:srgbClr val="F8F2ED"/>
                </a:solidFill>
                <a:latin typeface="Helios Extended"/>
                <a:ea typeface="Helios Extended"/>
                <a:cs typeface="Helios Extended"/>
                <a:sym typeface="Helios Extended"/>
              </a:rPr>
              <a:t>www.scalenowtech.com</a:t>
            </a:r>
          </a:p>
        </p:txBody>
      </p:sp>
      <p:sp>
        <p:nvSpPr>
          <p:cNvPr id="14" name="Freeform 4">
            <a:extLst>
              <a:ext uri="{FF2B5EF4-FFF2-40B4-BE49-F238E27FC236}">
                <a16:creationId xmlns:a16="http://schemas.microsoft.com/office/drawing/2014/main" id="{093F5E17-F18F-F0B5-5B89-48775C1FC30C}"/>
              </a:ext>
            </a:extLst>
          </p:cNvPr>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5">
            <a:extLst>
              <a:ext uri="{FF2B5EF4-FFF2-40B4-BE49-F238E27FC236}">
                <a16:creationId xmlns:a16="http://schemas.microsoft.com/office/drawing/2014/main" id="{004F1C80-D5A3-06CE-71FB-C5B85763C428}"/>
              </a:ext>
            </a:extLst>
          </p:cNvPr>
          <p:cNvSpPr txBox="1"/>
          <p:nvPr/>
        </p:nvSpPr>
        <p:spPr>
          <a:xfrm>
            <a:off x="8139246" y="7739948"/>
            <a:ext cx="10063749" cy="830997"/>
          </a:xfrm>
          <a:prstGeom prst="rect">
            <a:avLst/>
          </a:prstGeom>
          <a:noFill/>
        </p:spPr>
        <p:txBody>
          <a:bodyPr wrap="square">
            <a:spAutoFit/>
          </a:bodyPr>
          <a:lstStyle/>
          <a:p>
            <a:r>
              <a:rPr lang="en-US" sz="2400" i="1" dirty="0">
                <a:solidFill>
                  <a:srgbClr val="FFFF00"/>
                </a:solidFill>
                <a:latin typeface="Proxima Nova" panose="020B0604020202020204" charset="0"/>
              </a:rPr>
              <a:t>Power BI </a:t>
            </a:r>
            <a:r>
              <a:rPr lang="en-US" sz="2400" i="1" dirty="0">
                <a:solidFill>
                  <a:schemeClr val="bg1"/>
                </a:solidFill>
                <a:latin typeface="Proxima Nova" panose="020B0604020202020204" charset="0"/>
              </a:rPr>
              <a:t>provides real-time cost insights, helping manufacturers optimize production and control expenses effectively.</a:t>
            </a:r>
            <a:endParaRPr lang="en-IN" sz="2400" i="1" dirty="0">
              <a:solidFill>
                <a:schemeClr val="bg1"/>
              </a:solidFill>
              <a:latin typeface="Proxima Nova" panose="020B0604020202020204" charset="0"/>
            </a:endParaRPr>
          </a:p>
        </p:txBody>
      </p:sp>
      <p:pic>
        <p:nvPicPr>
          <p:cNvPr id="10" name="Picture 9">
            <a:extLst>
              <a:ext uri="{FF2B5EF4-FFF2-40B4-BE49-F238E27FC236}">
                <a16:creationId xmlns:a16="http://schemas.microsoft.com/office/drawing/2014/main" id="{29C0A454-86F4-CE4F-73FC-7007688907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7054" y="2101837"/>
            <a:ext cx="10075941" cy="5643441"/>
          </a:xfrm>
          <a:prstGeom prst="rect">
            <a:avLst/>
          </a:prstGeom>
        </p:spPr>
      </p:pic>
    </p:spTree>
    <p:extLst>
      <p:ext uri="{BB962C8B-B14F-4D97-AF65-F5344CB8AC3E}">
        <p14:creationId xmlns:p14="http://schemas.microsoft.com/office/powerpoint/2010/main" val="3312003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Freeform 2"/>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662246" y="1289542"/>
            <a:ext cx="8311943" cy="2231380"/>
          </a:xfrm>
          <a:prstGeom prst="rect">
            <a:avLst/>
          </a:prstGeom>
        </p:spPr>
        <p:txBody>
          <a:bodyPr wrap="square" lIns="0" tIns="0" rIns="0" bIns="0" rtlCol="0" anchor="t">
            <a:spAutoFit/>
          </a:bodyPr>
          <a:lstStyle/>
          <a:p>
            <a:pPr algn="l">
              <a:lnSpc>
                <a:spcPts val="5759"/>
              </a:lnSpc>
            </a:pPr>
            <a:r>
              <a:rPr lang="en-US" sz="6000" dirty="0">
                <a:solidFill>
                  <a:srgbClr val="00B0F0"/>
                </a:solidFill>
                <a:latin typeface="Helios Extended"/>
                <a:ea typeface="Helios Extended"/>
                <a:cs typeface="Helios Extended"/>
                <a:sym typeface="Helios Extended"/>
              </a:rPr>
              <a:t>Power BI </a:t>
            </a:r>
            <a:r>
              <a:rPr lang="en-US" sz="6000" dirty="0">
                <a:solidFill>
                  <a:srgbClr val="F8F2ED"/>
                </a:solidFill>
                <a:latin typeface="Helios Extended"/>
                <a:ea typeface="Helios Extended"/>
                <a:cs typeface="Helios Extended"/>
                <a:sym typeface="Helios Extended"/>
              </a:rPr>
              <a:t>Healthcare Dashboard</a:t>
            </a:r>
          </a:p>
        </p:txBody>
      </p:sp>
      <p:grpSp>
        <p:nvGrpSpPr>
          <p:cNvPr id="6" name="Group 6"/>
          <p:cNvGrpSpPr/>
          <p:nvPr/>
        </p:nvGrpSpPr>
        <p:grpSpPr>
          <a:xfrm>
            <a:off x="13427142" y="0"/>
            <a:ext cx="4860858" cy="1349680"/>
            <a:chOff x="0" y="0"/>
            <a:chExt cx="1509080" cy="419015"/>
          </a:xfrm>
        </p:grpSpPr>
        <p:sp>
          <p:nvSpPr>
            <p:cNvPr id="7" name="Freeform 7"/>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8" name="TextBox 8"/>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586244" y="795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11" name="TextBox 10">
            <a:extLst>
              <a:ext uri="{FF2B5EF4-FFF2-40B4-BE49-F238E27FC236}">
                <a16:creationId xmlns:a16="http://schemas.microsoft.com/office/drawing/2014/main" id="{3C6D54C4-6392-4C04-6A9B-CC7F11AA66D7}"/>
              </a:ext>
            </a:extLst>
          </p:cNvPr>
          <p:cNvSpPr txBox="1"/>
          <p:nvPr/>
        </p:nvSpPr>
        <p:spPr>
          <a:xfrm>
            <a:off x="1662246" y="3926619"/>
            <a:ext cx="6262554" cy="5016758"/>
          </a:xfrm>
          <a:prstGeom prst="rect">
            <a:avLst/>
          </a:prstGeom>
          <a:noFill/>
        </p:spPr>
        <p:txBody>
          <a:bodyPr wrap="square">
            <a:spAutoFit/>
          </a:bodyPr>
          <a:lstStyle/>
          <a:p>
            <a:r>
              <a:rPr lang="en-US" sz="2800" b="1" i="1" dirty="0">
                <a:solidFill>
                  <a:schemeClr val="bg1"/>
                </a:solidFill>
                <a:latin typeface="Helios Extended" panose="020B0604020202020204" charset="0"/>
              </a:rPr>
              <a:t>Healthcare Resource Management</a:t>
            </a:r>
          </a:p>
          <a:p>
            <a:br>
              <a:rPr lang="en-US" sz="2400" dirty="0">
                <a:solidFill>
                  <a:schemeClr val="bg1"/>
                </a:solidFill>
                <a:latin typeface="Proxima Nova" panose="020B0604020202020204" charset="0"/>
              </a:rPr>
            </a:br>
            <a:r>
              <a:rPr lang="en-US" sz="2400" dirty="0">
                <a:solidFill>
                  <a:schemeClr val="bg1"/>
                </a:solidFill>
                <a:latin typeface="Proxima Nova" panose="020B0604020202020204" charset="0"/>
              </a:rPr>
              <a:t>In healthcare, efficiently managing resources like beds, patient flow, and critical care transfers is crucial for maintaining quality patient care. KPIs such as bed occupancy, patient admissions, and discharge rates help healthcare facilities optimize operations and allocate resources effectively. Real-time insights into these metrics allow hospitals to improve patient outcomes and manage capacity more efficiently.</a:t>
            </a:r>
            <a:endParaRPr lang="en-IN" sz="2400" dirty="0">
              <a:solidFill>
                <a:schemeClr val="bg1"/>
              </a:solidFill>
              <a:latin typeface="Proxima Nova" panose="020B0604020202020204" charset="0"/>
            </a:endParaRPr>
          </a:p>
        </p:txBody>
      </p:sp>
      <p:sp>
        <p:nvSpPr>
          <p:cNvPr id="12" name="AutoShape 2">
            <a:extLst>
              <a:ext uri="{FF2B5EF4-FFF2-40B4-BE49-F238E27FC236}">
                <a16:creationId xmlns:a16="http://schemas.microsoft.com/office/drawing/2014/main" id="{792D030E-42F0-C3D3-197D-5EC1D113FA85}"/>
              </a:ext>
            </a:extLst>
          </p:cNvPr>
          <p:cNvSpPr/>
          <p:nvPr/>
        </p:nvSpPr>
        <p:spPr>
          <a:xfrm>
            <a:off x="3810000" y="9791700"/>
            <a:ext cx="7162800" cy="0"/>
          </a:xfrm>
          <a:prstGeom prst="line">
            <a:avLst/>
          </a:prstGeom>
          <a:ln w="38100" cap="flat">
            <a:solidFill>
              <a:srgbClr val="FFFFFF"/>
            </a:solidFill>
            <a:prstDash val="solid"/>
            <a:headEnd type="oval" w="lg" len="lg"/>
            <a:tailEnd type="none" w="sm" len="sm"/>
          </a:ln>
        </p:spPr>
        <p:txBody>
          <a:bodyPr/>
          <a:lstStyle/>
          <a:p>
            <a:endParaRPr lang="en-IN" dirty="0"/>
          </a:p>
        </p:txBody>
      </p:sp>
      <p:sp>
        <p:nvSpPr>
          <p:cNvPr id="13" name="TextBox 27">
            <a:extLst>
              <a:ext uri="{FF2B5EF4-FFF2-40B4-BE49-F238E27FC236}">
                <a16:creationId xmlns:a16="http://schemas.microsoft.com/office/drawing/2014/main" id="{1DF44668-6F5F-E13C-BC11-F74DC10B08DA}"/>
              </a:ext>
            </a:extLst>
          </p:cNvPr>
          <p:cNvSpPr txBox="1"/>
          <p:nvPr/>
        </p:nvSpPr>
        <p:spPr>
          <a:xfrm>
            <a:off x="11351025" y="9582150"/>
            <a:ext cx="6253949" cy="419100"/>
          </a:xfrm>
          <a:prstGeom prst="rect">
            <a:avLst/>
          </a:prstGeom>
        </p:spPr>
        <p:txBody>
          <a:bodyPr lIns="0" tIns="0" rIns="0" bIns="0" rtlCol="0" anchor="t">
            <a:spAutoFit/>
          </a:bodyPr>
          <a:lstStyle/>
          <a:p>
            <a:pPr algn="l">
              <a:lnSpc>
                <a:spcPts val="2999"/>
              </a:lnSpc>
            </a:pPr>
            <a:r>
              <a:rPr lang="en-US" sz="2999" dirty="0">
                <a:solidFill>
                  <a:srgbClr val="F8F2ED"/>
                </a:solidFill>
                <a:latin typeface="Helios Extended"/>
                <a:ea typeface="Helios Extended"/>
                <a:cs typeface="Helios Extended"/>
                <a:sym typeface="Helios Extended"/>
              </a:rPr>
              <a:t>www.scalenowtech.com</a:t>
            </a:r>
          </a:p>
        </p:txBody>
      </p:sp>
      <p:sp>
        <p:nvSpPr>
          <p:cNvPr id="14" name="Freeform 4">
            <a:extLst>
              <a:ext uri="{FF2B5EF4-FFF2-40B4-BE49-F238E27FC236}">
                <a16:creationId xmlns:a16="http://schemas.microsoft.com/office/drawing/2014/main" id="{093F5E17-F18F-F0B5-5B89-48775C1FC30C}"/>
              </a:ext>
            </a:extLst>
          </p:cNvPr>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5">
            <a:extLst>
              <a:ext uri="{FF2B5EF4-FFF2-40B4-BE49-F238E27FC236}">
                <a16:creationId xmlns:a16="http://schemas.microsoft.com/office/drawing/2014/main" id="{004F1C80-D5A3-06CE-71FB-C5B85763C428}"/>
              </a:ext>
            </a:extLst>
          </p:cNvPr>
          <p:cNvSpPr txBox="1"/>
          <p:nvPr/>
        </p:nvSpPr>
        <p:spPr>
          <a:xfrm>
            <a:off x="7899383" y="7809661"/>
            <a:ext cx="10273613" cy="830997"/>
          </a:xfrm>
          <a:prstGeom prst="rect">
            <a:avLst/>
          </a:prstGeom>
          <a:noFill/>
        </p:spPr>
        <p:txBody>
          <a:bodyPr wrap="square">
            <a:spAutoFit/>
          </a:bodyPr>
          <a:lstStyle/>
          <a:p>
            <a:r>
              <a:rPr lang="en-US" sz="2400" i="1" dirty="0">
                <a:solidFill>
                  <a:srgbClr val="FFFF00"/>
                </a:solidFill>
                <a:latin typeface="Proxima Nova" panose="020B0604020202020204" charset="0"/>
              </a:rPr>
              <a:t>Power BI </a:t>
            </a:r>
            <a:r>
              <a:rPr lang="en-US" sz="2400" i="1" dirty="0">
                <a:solidFill>
                  <a:schemeClr val="bg1"/>
                </a:solidFill>
                <a:latin typeface="Proxima Nova" panose="020B0604020202020204" charset="0"/>
              </a:rPr>
              <a:t>helps healthcare facilities track and optimize resources in real-time, improving patient care and operational efficiency.</a:t>
            </a:r>
            <a:endParaRPr lang="en-IN" sz="2400" i="1" dirty="0">
              <a:solidFill>
                <a:schemeClr val="bg1"/>
              </a:solidFill>
              <a:latin typeface="Proxima Nova" panose="020B0604020202020204" charset="0"/>
            </a:endParaRPr>
          </a:p>
        </p:txBody>
      </p:sp>
      <p:pic>
        <p:nvPicPr>
          <p:cNvPr id="1028" name="Picture 4">
            <a:extLst>
              <a:ext uri="{FF2B5EF4-FFF2-40B4-BE49-F238E27FC236}">
                <a16:creationId xmlns:a16="http://schemas.microsoft.com/office/drawing/2014/main" id="{0B53FC40-AF8E-3E53-849B-D2626B3C5F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9383" y="2010970"/>
            <a:ext cx="10287456" cy="579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117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Freeform 2"/>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662246" y="1289542"/>
            <a:ext cx="8311943" cy="1487587"/>
          </a:xfrm>
          <a:prstGeom prst="rect">
            <a:avLst/>
          </a:prstGeom>
        </p:spPr>
        <p:txBody>
          <a:bodyPr wrap="square" lIns="0" tIns="0" rIns="0" bIns="0" rtlCol="0" anchor="t">
            <a:spAutoFit/>
          </a:bodyPr>
          <a:lstStyle/>
          <a:p>
            <a:pPr algn="l">
              <a:lnSpc>
                <a:spcPts val="5759"/>
              </a:lnSpc>
            </a:pPr>
            <a:r>
              <a:rPr lang="en-US" sz="6000" dirty="0">
                <a:solidFill>
                  <a:srgbClr val="00B0F0"/>
                </a:solidFill>
                <a:latin typeface="Helios Extended"/>
                <a:ea typeface="Helios Extended"/>
                <a:cs typeface="Helios Extended"/>
                <a:sym typeface="Helios Extended"/>
              </a:rPr>
              <a:t>Power BI </a:t>
            </a:r>
            <a:r>
              <a:rPr lang="en-US" sz="6000" dirty="0">
                <a:solidFill>
                  <a:srgbClr val="F8F2ED"/>
                </a:solidFill>
                <a:latin typeface="Helios Extended"/>
                <a:ea typeface="Helios Extended"/>
                <a:cs typeface="Helios Extended"/>
                <a:sym typeface="Helios Extended"/>
              </a:rPr>
              <a:t>Education Dashboard</a:t>
            </a:r>
          </a:p>
        </p:txBody>
      </p:sp>
      <p:grpSp>
        <p:nvGrpSpPr>
          <p:cNvPr id="6" name="Group 6"/>
          <p:cNvGrpSpPr/>
          <p:nvPr/>
        </p:nvGrpSpPr>
        <p:grpSpPr>
          <a:xfrm>
            <a:off x="13427142" y="0"/>
            <a:ext cx="4860858" cy="1349680"/>
            <a:chOff x="0" y="0"/>
            <a:chExt cx="1509080" cy="419015"/>
          </a:xfrm>
        </p:grpSpPr>
        <p:sp>
          <p:nvSpPr>
            <p:cNvPr id="7" name="Freeform 7"/>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8" name="TextBox 8"/>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586244" y="795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11" name="TextBox 10">
            <a:extLst>
              <a:ext uri="{FF2B5EF4-FFF2-40B4-BE49-F238E27FC236}">
                <a16:creationId xmlns:a16="http://schemas.microsoft.com/office/drawing/2014/main" id="{3C6D54C4-6392-4C04-6A9B-CC7F11AA66D7}"/>
              </a:ext>
            </a:extLst>
          </p:cNvPr>
          <p:cNvSpPr txBox="1"/>
          <p:nvPr/>
        </p:nvSpPr>
        <p:spPr>
          <a:xfrm>
            <a:off x="1662246" y="3295945"/>
            <a:ext cx="6262554" cy="5016758"/>
          </a:xfrm>
          <a:prstGeom prst="rect">
            <a:avLst/>
          </a:prstGeom>
          <a:noFill/>
        </p:spPr>
        <p:txBody>
          <a:bodyPr wrap="square">
            <a:spAutoFit/>
          </a:bodyPr>
          <a:lstStyle/>
          <a:p>
            <a:r>
              <a:rPr lang="en-US" sz="2800" b="1" i="1" dirty="0">
                <a:solidFill>
                  <a:schemeClr val="bg1"/>
                </a:solidFill>
                <a:latin typeface="Helios Extended" panose="020B0604020202020204" charset="0"/>
              </a:rPr>
              <a:t>Education Performance Tracking</a:t>
            </a:r>
          </a:p>
          <a:p>
            <a:br>
              <a:rPr lang="en-US" sz="2400" dirty="0">
                <a:solidFill>
                  <a:schemeClr val="bg1"/>
                </a:solidFill>
                <a:latin typeface="Proxima Nova" panose="020B0604020202020204" charset="0"/>
              </a:rPr>
            </a:br>
            <a:r>
              <a:rPr lang="en-US" sz="2400" dirty="0">
                <a:solidFill>
                  <a:schemeClr val="bg1"/>
                </a:solidFill>
                <a:latin typeface="Proxima Nova" panose="020B0604020202020204" charset="0"/>
              </a:rPr>
              <a:t>In education, monitoring student retention rates, enrollment numbers, and demographic breakdowns is essential for improving academic success. KPIs such as retention by gender, campus, and ethnicity help institutions identify areas for improvement and ensure student support. These metrics allow universities to tailor programs and resources to increase retention and graduation rates.</a:t>
            </a:r>
            <a:endParaRPr lang="en-IN" sz="2400" dirty="0">
              <a:solidFill>
                <a:schemeClr val="bg1"/>
              </a:solidFill>
              <a:latin typeface="Proxima Nova" panose="020B0604020202020204" charset="0"/>
            </a:endParaRPr>
          </a:p>
        </p:txBody>
      </p:sp>
      <p:sp>
        <p:nvSpPr>
          <p:cNvPr id="12" name="AutoShape 2">
            <a:extLst>
              <a:ext uri="{FF2B5EF4-FFF2-40B4-BE49-F238E27FC236}">
                <a16:creationId xmlns:a16="http://schemas.microsoft.com/office/drawing/2014/main" id="{792D030E-42F0-C3D3-197D-5EC1D113FA85}"/>
              </a:ext>
            </a:extLst>
          </p:cNvPr>
          <p:cNvSpPr/>
          <p:nvPr/>
        </p:nvSpPr>
        <p:spPr>
          <a:xfrm>
            <a:off x="3810000" y="9791700"/>
            <a:ext cx="7162800" cy="0"/>
          </a:xfrm>
          <a:prstGeom prst="line">
            <a:avLst/>
          </a:prstGeom>
          <a:ln w="38100" cap="flat">
            <a:solidFill>
              <a:srgbClr val="FFFFFF"/>
            </a:solidFill>
            <a:prstDash val="solid"/>
            <a:headEnd type="oval" w="lg" len="lg"/>
            <a:tailEnd type="none" w="sm" len="sm"/>
          </a:ln>
        </p:spPr>
        <p:txBody>
          <a:bodyPr/>
          <a:lstStyle/>
          <a:p>
            <a:endParaRPr lang="en-IN" dirty="0"/>
          </a:p>
        </p:txBody>
      </p:sp>
      <p:sp>
        <p:nvSpPr>
          <p:cNvPr id="13" name="TextBox 27">
            <a:extLst>
              <a:ext uri="{FF2B5EF4-FFF2-40B4-BE49-F238E27FC236}">
                <a16:creationId xmlns:a16="http://schemas.microsoft.com/office/drawing/2014/main" id="{1DF44668-6F5F-E13C-BC11-F74DC10B08DA}"/>
              </a:ext>
            </a:extLst>
          </p:cNvPr>
          <p:cNvSpPr txBox="1"/>
          <p:nvPr/>
        </p:nvSpPr>
        <p:spPr>
          <a:xfrm>
            <a:off x="11351025" y="9582150"/>
            <a:ext cx="6253949" cy="419100"/>
          </a:xfrm>
          <a:prstGeom prst="rect">
            <a:avLst/>
          </a:prstGeom>
        </p:spPr>
        <p:txBody>
          <a:bodyPr lIns="0" tIns="0" rIns="0" bIns="0" rtlCol="0" anchor="t">
            <a:spAutoFit/>
          </a:bodyPr>
          <a:lstStyle/>
          <a:p>
            <a:pPr algn="l">
              <a:lnSpc>
                <a:spcPts val="2999"/>
              </a:lnSpc>
            </a:pPr>
            <a:r>
              <a:rPr lang="en-US" sz="2999" dirty="0">
                <a:solidFill>
                  <a:srgbClr val="F8F2ED"/>
                </a:solidFill>
                <a:latin typeface="Helios Extended"/>
                <a:ea typeface="Helios Extended"/>
                <a:cs typeface="Helios Extended"/>
                <a:sym typeface="Helios Extended"/>
              </a:rPr>
              <a:t>www.scalenowtech.com</a:t>
            </a:r>
          </a:p>
        </p:txBody>
      </p:sp>
      <p:sp>
        <p:nvSpPr>
          <p:cNvPr id="14" name="Freeform 4">
            <a:extLst>
              <a:ext uri="{FF2B5EF4-FFF2-40B4-BE49-F238E27FC236}">
                <a16:creationId xmlns:a16="http://schemas.microsoft.com/office/drawing/2014/main" id="{093F5E17-F18F-F0B5-5B89-48775C1FC30C}"/>
              </a:ext>
            </a:extLst>
          </p:cNvPr>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5">
            <a:extLst>
              <a:ext uri="{FF2B5EF4-FFF2-40B4-BE49-F238E27FC236}">
                <a16:creationId xmlns:a16="http://schemas.microsoft.com/office/drawing/2014/main" id="{004F1C80-D5A3-06CE-71FB-C5B85763C428}"/>
              </a:ext>
            </a:extLst>
          </p:cNvPr>
          <p:cNvSpPr txBox="1"/>
          <p:nvPr/>
        </p:nvSpPr>
        <p:spPr>
          <a:xfrm>
            <a:off x="8070664" y="8421763"/>
            <a:ext cx="10095797" cy="830997"/>
          </a:xfrm>
          <a:prstGeom prst="rect">
            <a:avLst/>
          </a:prstGeom>
          <a:noFill/>
        </p:spPr>
        <p:txBody>
          <a:bodyPr wrap="square">
            <a:spAutoFit/>
          </a:bodyPr>
          <a:lstStyle/>
          <a:p>
            <a:r>
              <a:rPr lang="en-US" sz="2400" i="1" dirty="0">
                <a:solidFill>
                  <a:srgbClr val="FFFF00"/>
                </a:solidFill>
                <a:latin typeface="Proxima Nova" panose="020B0604020202020204" charset="0"/>
              </a:rPr>
              <a:t>Power BI </a:t>
            </a:r>
            <a:r>
              <a:rPr lang="en-US" sz="2400" i="1" dirty="0">
                <a:solidFill>
                  <a:schemeClr val="bg1"/>
                </a:solidFill>
                <a:latin typeface="Proxima Nova" panose="020B0604020202020204" charset="0"/>
              </a:rPr>
              <a:t>helps educational institutions track retention rates and enrollment trends, enabling data-driven strategies for student success.</a:t>
            </a:r>
            <a:endParaRPr lang="en-IN" sz="2400" i="1" dirty="0">
              <a:solidFill>
                <a:schemeClr val="bg1"/>
              </a:solidFill>
              <a:latin typeface="Proxima Nova" panose="020B0604020202020204" charset="0"/>
            </a:endParaRPr>
          </a:p>
        </p:txBody>
      </p:sp>
      <p:pic>
        <p:nvPicPr>
          <p:cNvPr id="2050" name="Picture 2">
            <a:extLst>
              <a:ext uri="{FF2B5EF4-FFF2-40B4-BE49-F238E27FC236}">
                <a16:creationId xmlns:a16="http://schemas.microsoft.com/office/drawing/2014/main" id="{0260CB87-7830-92E1-BD5A-663B995F2B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0664" y="2111890"/>
            <a:ext cx="10095796" cy="630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19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grpSp>
        <p:nvGrpSpPr>
          <p:cNvPr id="2" name="Group 2"/>
          <p:cNvGrpSpPr/>
          <p:nvPr/>
        </p:nvGrpSpPr>
        <p:grpSpPr>
          <a:xfrm>
            <a:off x="762000" y="2514600"/>
            <a:ext cx="8286750" cy="3429000"/>
            <a:chOff x="0" y="0"/>
            <a:chExt cx="2182519" cy="903111"/>
          </a:xfrm>
        </p:grpSpPr>
        <p:sp>
          <p:nvSpPr>
            <p:cNvPr id="3" name="Freeform 3"/>
            <p:cNvSpPr/>
            <p:nvPr/>
          </p:nvSpPr>
          <p:spPr>
            <a:xfrm>
              <a:off x="0" y="0"/>
              <a:ext cx="2182519" cy="903111"/>
            </a:xfrm>
            <a:custGeom>
              <a:avLst/>
              <a:gdLst/>
              <a:ahLst/>
              <a:cxnLst/>
              <a:rect l="l" t="t" r="r" b="b"/>
              <a:pathLst>
                <a:path w="2182519" h="903111">
                  <a:moveTo>
                    <a:pt x="30830" y="0"/>
                  </a:moveTo>
                  <a:lnTo>
                    <a:pt x="2151688" y="0"/>
                  </a:lnTo>
                  <a:cubicBezTo>
                    <a:pt x="2168715" y="0"/>
                    <a:pt x="2182519" y="13803"/>
                    <a:pt x="2182519" y="30830"/>
                  </a:cubicBezTo>
                  <a:lnTo>
                    <a:pt x="2182519" y="872281"/>
                  </a:lnTo>
                  <a:cubicBezTo>
                    <a:pt x="2182519" y="889308"/>
                    <a:pt x="2168715" y="903111"/>
                    <a:pt x="2151688" y="903111"/>
                  </a:cubicBezTo>
                  <a:lnTo>
                    <a:pt x="30830" y="903111"/>
                  </a:lnTo>
                  <a:cubicBezTo>
                    <a:pt x="13803" y="903111"/>
                    <a:pt x="0" y="889308"/>
                    <a:pt x="0" y="872281"/>
                  </a:cubicBezTo>
                  <a:lnTo>
                    <a:pt x="0" y="30830"/>
                  </a:lnTo>
                  <a:cubicBezTo>
                    <a:pt x="0" y="13803"/>
                    <a:pt x="13803" y="0"/>
                    <a:pt x="30830" y="0"/>
                  </a:cubicBezTo>
                  <a:close/>
                </a:path>
              </a:pathLst>
            </a:custGeom>
            <a:solidFill>
              <a:srgbClr val="000000">
                <a:alpha val="0"/>
              </a:srgbClr>
            </a:solidFill>
            <a:ln w="38100" cap="rnd">
              <a:solidFill>
                <a:srgbClr val="FFFFFF"/>
              </a:solidFill>
              <a:prstDash val="solid"/>
              <a:round/>
            </a:ln>
          </p:spPr>
        </p:sp>
        <p:sp>
          <p:nvSpPr>
            <p:cNvPr id="4" name="TextBox 4"/>
            <p:cNvSpPr txBox="1"/>
            <p:nvPr/>
          </p:nvSpPr>
          <p:spPr>
            <a:xfrm>
              <a:off x="0" y="-76200"/>
              <a:ext cx="2182519" cy="979311"/>
            </a:xfrm>
            <a:prstGeom prst="rect">
              <a:avLst/>
            </a:prstGeom>
          </p:spPr>
          <p:txBody>
            <a:bodyPr lIns="50800" tIns="50800" rIns="50800" bIns="50800" rtlCol="0" anchor="ctr"/>
            <a:lstStyle/>
            <a:p>
              <a:pPr algn="ctr">
                <a:lnSpc>
                  <a:spcPts val="3119"/>
                </a:lnSpc>
              </a:pPr>
              <a:endParaRPr/>
            </a:p>
          </p:txBody>
        </p:sp>
      </p:grpSp>
      <p:sp>
        <p:nvSpPr>
          <p:cNvPr id="5" name="Freeform 5"/>
          <p:cNvSpPr/>
          <p:nvPr/>
        </p:nvSpPr>
        <p:spPr>
          <a:xfrm>
            <a:off x="8096250" y="4991100"/>
            <a:ext cx="762000" cy="762000"/>
          </a:xfrm>
          <a:custGeom>
            <a:avLst/>
            <a:gdLst/>
            <a:ahLst/>
            <a:cxnLst/>
            <a:rect l="l" t="t" r="r" b="b"/>
            <a:pathLst>
              <a:path w="762000" h="762000">
                <a:moveTo>
                  <a:pt x="0" y="0"/>
                </a:moveTo>
                <a:lnTo>
                  <a:pt x="762000" y="0"/>
                </a:lnTo>
                <a:lnTo>
                  <a:pt x="762000" y="762000"/>
                </a:lnTo>
                <a:lnTo>
                  <a:pt x="0" y="762000"/>
                </a:lnTo>
                <a:lnTo>
                  <a:pt x="0" y="0"/>
                </a:lnTo>
                <a:close/>
              </a:path>
            </a:pathLst>
          </a:custGeom>
          <a:blipFill>
            <a:blip r:embed="rId2"/>
            <a:stretch>
              <a:fillRect/>
            </a:stretch>
          </a:blipFill>
        </p:spPr>
      </p:sp>
      <p:grpSp>
        <p:nvGrpSpPr>
          <p:cNvPr id="6" name="Group 6"/>
          <p:cNvGrpSpPr/>
          <p:nvPr/>
        </p:nvGrpSpPr>
        <p:grpSpPr>
          <a:xfrm>
            <a:off x="9239250" y="2514600"/>
            <a:ext cx="8286750" cy="3429000"/>
            <a:chOff x="0" y="0"/>
            <a:chExt cx="2182519" cy="903111"/>
          </a:xfrm>
        </p:grpSpPr>
        <p:sp>
          <p:nvSpPr>
            <p:cNvPr id="7" name="Freeform 7"/>
            <p:cNvSpPr/>
            <p:nvPr/>
          </p:nvSpPr>
          <p:spPr>
            <a:xfrm>
              <a:off x="0" y="0"/>
              <a:ext cx="2182519" cy="903111"/>
            </a:xfrm>
            <a:custGeom>
              <a:avLst/>
              <a:gdLst/>
              <a:ahLst/>
              <a:cxnLst/>
              <a:rect l="l" t="t" r="r" b="b"/>
              <a:pathLst>
                <a:path w="2182519" h="903111">
                  <a:moveTo>
                    <a:pt x="30830" y="0"/>
                  </a:moveTo>
                  <a:lnTo>
                    <a:pt x="2151688" y="0"/>
                  </a:lnTo>
                  <a:cubicBezTo>
                    <a:pt x="2168715" y="0"/>
                    <a:pt x="2182519" y="13803"/>
                    <a:pt x="2182519" y="30830"/>
                  </a:cubicBezTo>
                  <a:lnTo>
                    <a:pt x="2182519" y="872281"/>
                  </a:lnTo>
                  <a:cubicBezTo>
                    <a:pt x="2182519" y="889308"/>
                    <a:pt x="2168715" y="903111"/>
                    <a:pt x="2151688" y="903111"/>
                  </a:cubicBezTo>
                  <a:lnTo>
                    <a:pt x="30830" y="903111"/>
                  </a:lnTo>
                  <a:cubicBezTo>
                    <a:pt x="13803" y="903111"/>
                    <a:pt x="0" y="889308"/>
                    <a:pt x="0" y="872281"/>
                  </a:cubicBezTo>
                  <a:lnTo>
                    <a:pt x="0" y="30830"/>
                  </a:lnTo>
                  <a:cubicBezTo>
                    <a:pt x="0" y="13803"/>
                    <a:pt x="13803" y="0"/>
                    <a:pt x="30830" y="0"/>
                  </a:cubicBezTo>
                  <a:close/>
                </a:path>
              </a:pathLst>
            </a:custGeom>
            <a:solidFill>
              <a:srgbClr val="000000">
                <a:alpha val="0"/>
              </a:srgbClr>
            </a:solidFill>
            <a:ln w="38100" cap="rnd">
              <a:solidFill>
                <a:srgbClr val="FFFFFF"/>
              </a:solidFill>
              <a:prstDash val="solid"/>
              <a:round/>
            </a:ln>
          </p:spPr>
        </p:sp>
        <p:sp>
          <p:nvSpPr>
            <p:cNvPr id="8" name="TextBox 8"/>
            <p:cNvSpPr txBox="1"/>
            <p:nvPr/>
          </p:nvSpPr>
          <p:spPr>
            <a:xfrm>
              <a:off x="0" y="-76200"/>
              <a:ext cx="2182519" cy="979311"/>
            </a:xfrm>
            <a:prstGeom prst="rect">
              <a:avLst/>
            </a:prstGeom>
          </p:spPr>
          <p:txBody>
            <a:bodyPr lIns="50800" tIns="50800" rIns="50800" bIns="50800" rtlCol="0" anchor="ctr"/>
            <a:lstStyle/>
            <a:p>
              <a:pPr algn="ctr">
                <a:lnSpc>
                  <a:spcPts val="3119"/>
                </a:lnSpc>
              </a:pPr>
              <a:endParaRPr/>
            </a:p>
          </p:txBody>
        </p:sp>
      </p:grpSp>
      <p:sp>
        <p:nvSpPr>
          <p:cNvPr id="9" name="Freeform 9"/>
          <p:cNvSpPr/>
          <p:nvPr/>
        </p:nvSpPr>
        <p:spPr>
          <a:xfrm>
            <a:off x="9429750" y="4991100"/>
            <a:ext cx="762000" cy="762000"/>
          </a:xfrm>
          <a:custGeom>
            <a:avLst/>
            <a:gdLst/>
            <a:ahLst/>
            <a:cxnLst/>
            <a:rect l="l" t="t" r="r" b="b"/>
            <a:pathLst>
              <a:path w="762000" h="762000">
                <a:moveTo>
                  <a:pt x="0" y="0"/>
                </a:moveTo>
                <a:lnTo>
                  <a:pt x="762000" y="0"/>
                </a:lnTo>
                <a:lnTo>
                  <a:pt x="762000" y="762000"/>
                </a:lnTo>
                <a:lnTo>
                  <a:pt x="0" y="762000"/>
                </a:lnTo>
                <a:lnTo>
                  <a:pt x="0" y="0"/>
                </a:lnTo>
                <a:close/>
              </a:path>
            </a:pathLst>
          </a:custGeom>
          <a:blipFill>
            <a:blip r:embed="rId3"/>
            <a:stretch>
              <a:fillRect/>
            </a:stretch>
          </a:blipFill>
        </p:spPr>
      </p:sp>
      <p:grpSp>
        <p:nvGrpSpPr>
          <p:cNvPr id="10" name="Group 10"/>
          <p:cNvGrpSpPr/>
          <p:nvPr/>
        </p:nvGrpSpPr>
        <p:grpSpPr>
          <a:xfrm>
            <a:off x="762000" y="6134100"/>
            <a:ext cx="8286750" cy="3429000"/>
            <a:chOff x="0" y="0"/>
            <a:chExt cx="2182519" cy="903111"/>
          </a:xfrm>
        </p:grpSpPr>
        <p:sp>
          <p:nvSpPr>
            <p:cNvPr id="11" name="Freeform 11"/>
            <p:cNvSpPr/>
            <p:nvPr/>
          </p:nvSpPr>
          <p:spPr>
            <a:xfrm>
              <a:off x="0" y="0"/>
              <a:ext cx="2182519" cy="903111"/>
            </a:xfrm>
            <a:custGeom>
              <a:avLst/>
              <a:gdLst/>
              <a:ahLst/>
              <a:cxnLst/>
              <a:rect l="l" t="t" r="r" b="b"/>
              <a:pathLst>
                <a:path w="2182519" h="903111">
                  <a:moveTo>
                    <a:pt x="30830" y="0"/>
                  </a:moveTo>
                  <a:lnTo>
                    <a:pt x="2151688" y="0"/>
                  </a:lnTo>
                  <a:cubicBezTo>
                    <a:pt x="2168715" y="0"/>
                    <a:pt x="2182519" y="13803"/>
                    <a:pt x="2182519" y="30830"/>
                  </a:cubicBezTo>
                  <a:lnTo>
                    <a:pt x="2182519" y="872281"/>
                  </a:lnTo>
                  <a:cubicBezTo>
                    <a:pt x="2182519" y="889308"/>
                    <a:pt x="2168715" y="903111"/>
                    <a:pt x="2151688" y="903111"/>
                  </a:cubicBezTo>
                  <a:lnTo>
                    <a:pt x="30830" y="903111"/>
                  </a:lnTo>
                  <a:cubicBezTo>
                    <a:pt x="13803" y="903111"/>
                    <a:pt x="0" y="889308"/>
                    <a:pt x="0" y="872281"/>
                  </a:cubicBezTo>
                  <a:lnTo>
                    <a:pt x="0" y="30830"/>
                  </a:lnTo>
                  <a:cubicBezTo>
                    <a:pt x="0" y="13803"/>
                    <a:pt x="13803" y="0"/>
                    <a:pt x="30830" y="0"/>
                  </a:cubicBezTo>
                  <a:close/>
                </a:path>
              </a:pathLst>
            </a:custGeom>
            <a:solidFill>
              <a:srgbClr val="000000">
                <a:alpha val="0"/>
              </a:srgbClr>
            </a:solidFill>
            <a:ln w="38100" cap="rnd">
              <a:solidFill>
                <a:srgbClr val="FFFFFF"/>
              </a:solidFill>
              <a:prstDash val="solid"/>
              <a:round/>
            </a:ln>
          </p:spPr>
        </p:sp>
        <p:sp>
          <p:nvSpPr>
            <p:cNvPr id="12" name="TextBox 12"/>
            <p:cNvSpPr txBox="1"/>
            <p:nvPr/>
          </p:nvSpPr>
          <p:spPr>
            <a:xfrm>
              <a:off x="0" y="-76200"/>
              <a:ext cx="2182519" cy="979311"/>
            </a:xfrm>
            <a:prstGeom prst="rect">
              <a:avLst/>
            </a:prstGeom>
          </p:spPr>
          <p:txBody>
            <a:bodyPr lIns="50800" tIns="50800" rIns="50800" bIns="50800" rtlCol="0" anchor="ctr"/>
            <a:lstStyle/>
            <a:p>
              <a:pPr algn="ctr">
                <a:lnSpc>
                  <a:spcPts val="3119"/>
                </a:lnSpc>
              </a:pPr>
              <a:endParaRPr/>
            </a:p>
          </p:txBody>
        </p:sp>
      </p:grpSp>
      <p:grpSp>
        <p:nvGrpSpPr>
          <p:cNvPr id="13" name="Group 13"/>
          <p:cNvGrpSpPr/>
          <p:nvPr/>
        </p:nvGrpSpPr>
        <p:grpSpPr>
          <a:xfrm>
            <a:off x="9239250" y="6134100"/>
            <a:ext cx="8286750" cy="3429000"/>
            <a:chOff x="0" y="0"/>
            <a:chExt cx="2182519" cy="903111"/>
          </a:xfrm>
        </p:grpSpPr>
        <p:sp>
          <p:nvSpPr>
            <p:cNvPr id="14" name="Freeform 14"/>
            <p:cNvSpPr/>
            <p:nvPr/>
          </p:nvSpPr>
          <p:spPr>
            <a:xfrm>
              <a:off x="0" y="0"/>
              <a:ext cx="2182519" cy="903111"/>
            </a:xfrm>
            <a:custGeom>
              <a:avLst/>
              <a:gdLst/>
              <a:ahLst/>
              <a:cxnLst/>
              <a:rect l="l" t="t" r="r" b="b"/>
              <a:pathLst>
                <a:path w="2182519" h="903111">
                  <a:moveTo>
                    <a:pt x="30830" y="0"/>
                  </a:moveTo>
                  <a:lnTo>
                    <a:pt x="2151688" y="0"/>
                  </a:lnTo>
                  <a:cubicBezTo>
                    <a:pt x="2168715" y="0"/>
                    <a:pt x="2182519" y="13803"/>
                    <a:pt x="2182519" y="30830"/>
                  </a:cubicBezTo>
                  <a:lnTo>
                    <a:pt x="2182519" y="872281"/>
                  </a:lnTo>
                  <a:cubicBezTo>
                    <a:pt x="2182519" y="889308"/>
                    <a:pt x="2168715" y="903111"/>
                    <a:pt x="2151688" y="903111"/>
                  </a:cubicBezTo>
                  <a:lnTo>
                    <a:pt x="30830" y="903111"/>
                  </a:lnTo>
                  <a:cubicBezTo>
                    <a:pt x="13803" y="903111"/>
                    <a:pt x="0" y="889308"/>
                    <a:pt x="0" y="872281"/>
                  </a:cubicBezTo>
                  <a:lnTo>
                    <a:pt x="0" y="30830"/>
                  </a:lnTo>
                  <a:cubicBezTo>
                    <a:pt x="0" y="13803"/>
                    <a:pt x="13803" y="0"/>
                    <a:pt x="30830"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76200"/>
              <a:ext cx="2182519" cy="979311"/>
            </a:xfrm>
            <a:prstGeom prst="rect">
              <a:avLst/>
            </a:prstGeom>
          </p:spPr>
          <p:txBody>
            <a:bodyPr lIns="50800" tIns="50800" rIns="50800" bIns="50800" rtlCol="0" anchor="ctr"/>
            <a:lstStyle/>
            <a:p>
              <a:pPr algn="ctr">
                <a:lnSpc>
                  <a:spcPts val="3119"/>
                </a:lnSpc>
              </a:pPr>
              <a:endParaRPr/>
            </a:p>
          </p:txBody>
        </p:sp>
      </p:grpSp>
      <p:sp>
        <p:nvSpPr>
          <p:cNvPr id="16" name="Freeform 16"/>
          <p:cNvSpPr/>
          <p:nvPr/>
        </p:nvSpPr>
        <p:spPr>
          <a:xfrm>
            <a:off x="9429750" y="6324600"/>
            <a:ext cx="762000" cy="762000"/>
          </a:xfrm>
          <a:custGeom>
            <a:avLst/>
            <a:gdLst/>
            <a:ahLst/>
            <a:cxnLst/>
            <a:rect l="l" t="t" r="r" b="b"/>
            <a:pathLst>
              <a:path w="762000" h="762000">
                <a:moveTo>
                  <a:pt x="0" y="0"/>
                </a:moveTo>
                <a:lnTo>
                  <a:pt x="762000" y="0"/>
                </a:lnTo>
                <a:lnTo>
                  <a:pt x="762000" y="762000"/>
                </a:lnTo>
                <a:lnTo>
                  <a:pt x="0" y="762000"/>
                </a:lnTo>
                <a:lnTo>
                  <a:pt x="0" y="0"/>
                </a:lnTo>
                <a:close/>
              </a:path>
            </a:pathLst>
          </a:custGeom>
          <a:blipFill>
            <a:blip r:embed="rId3"/>
            <a:stretch>
              <a:fillRect/>
            </a:stretch>
          </a:blipFill>
        </p:spPr>
      </p:sp>
      <p:sp>
        <p:nvSpPr>
          <p:cNvPr id="17" name="TextBox 17"/>
          <p:cNvSpPr txBox="1"/>
          <p:nvPr/>
        </p:nvSpPr>
        <p:spPr>
          <a:xfrm>
            <a:off x="8215312" y="5148263"/>
            <a:ext cx="538162" cy="466725"/>
          </a:xfrm>
          <a:prstGeom prst="rect">
            <a:avLst/>
          </a:prstGeom>
        </p:spPr>
        <p:txBody>
          <a:bodyPr lIns="0" tIns="0" rIns="0" bIns="0" rtlCol="0" anchor="t">
            <a:spAutoFit/>
          </a:bodyPr>
          <a:lstStyle/>
          <a:p>
            <a:pPr algn="ctr">
              <a:lnSpc>
                <a:spcPts val="3600"/>
              </a:lnSpc>
            </a:pPr>
            <a:r>
              <a:rPr lang="en-US" sz="3000" spc="28">
                <a:solidFill>
                  <a:srgbClr val="1401BF"/>
                </a:solidFill>
                <a:latin typeface="Proxima Nova Bold"/>
                <a:ea typeface="Proxima Nova Bold"/>
                <a:cs typeface="Proxima Nova Bold"/>
                <a:sym typeface="Proxima Nova Bold"/>
              </a:rPr>
              <a:t>S</a:t>
            </a:r>
          </a:p>
        </p:txBody>
      </p:sp>
      <p:sp>
        <p:nvSpPr>
          <p:cNvPr id="18" name="TextBox 18"/>
          <p:cNvSpPr txBox="1"/>
          <p:nvPr/>
        </p:nvSpPr>
        <p:spPr>
          <a:xfrm>
            <a:off x="1019175" y="2752725"/>
            <a:ext cx="6253162" cy="582168"/>
          </a:xfrm>
          <a:prstGeom prst="rect">
            <a:avLst/>
          </a:prstGeom>
        </p:spPr>
        <p:txBody>
          <a:bodyPr lIns="0" tIns="0" rIns="0" bIns="0" rtlCol="0" anchor="t">
            <a:spAutoFit/>
          </a:bodyPr>
          <a:lstStyle/>
          <a:p>
            <a:pPr algn="l">
              <a:lnSpc>
                <a:spcPts val="4895"/>
              </a:lnSpc>
            </a:pPr>
            <a:r>
              <a:rPr lang="en-US" sz="3399" spc="-87">
                <a:solidFill>
                  <a:srgbClr val="F8F2ED"/>
                </a:solidFill>
                <a:latin typeface="Proxima Nova Bold"/>
                <a:ea typeface="Proxima Nova Bold"/>
                <a:cs typeface="Proxima Nova Bold"/>
                <a:sym typeface="Proxima Nova Bold"/>
              </a:rPr>
              <a:t>Seamless Microsoft Integration</a:t>
            </a:r>
          </a:p>
        </p:txBody>
      </p:sp>
      <p:sp>
        <p:nvSpPr>
          <p:cNvPr id="19" name="TextBox 19"/>
          <p:cNvSpPr txBox="1"/>
          <p:nvPr/>
        </p:nvSpPr>
        <p:spPr>
          <a:xfrm>
            <a:off x="1019175" y="3449003"/>
            <a:ext cx="6253162" cy="1937385"/>
          </a:xfrm>
          <a:prstGeom prst="rect">
            <a:avLst/>
          </a:prstGeom>
        </p:spPr>
        <p:txBody>
          <a:bodyPr lIns="0" tIns="0" rIns="0" bIns="0" rtlCol="0" anchor="t">
            <a:spAutoFit/>
          </a:bodyPr>
          <a:lstStyle/>
          <a:p>
            <a:pPr marL="431799" lvl="1" indent="-215899" algn="l">
              <a:lnSpc>
                <a:spcPts val="3119"/>
              </a:lnSpc>
              <a:buFont typeface="Arial"/>
              <a:buChar char="•"/>
            </a:pPr>
            <a:r>
              <a:rPr lang="en-US" sz="1999" dirty="0">
                <a:solidFill>
                  <a:srgbClr val="F8F2ED"/>
                </a:solidFill>
                <a:latin typeface="Proxima Nova"/>
                <a:ea typeface="Proxima Nova"/>
                <a:cs typeface="Proxima Nova"/>
                <a:sym typeface="Proxima Nova"/>
              </a:rPr>
              <a:t>Power BI integrates smoothly with the Microsoft ecosystem.</a:t>
            </a:r>
          </a:p>
          <a:p>
            <a:pPr marL="431799" lvl="1" indent="-215899" algn="l">
              <a:lnSpc>
                <a:spcPts val="3119"/>
              </a:lnSpc>
              <a:buFont typeface="Arial"/>
              <a:buChar char="•"/>
            </a:pPr>
            <a:r>
              <a:rPr lang="en-US" sz="1999" spc="-1" dirty="0">
                <a:solidFill>
                  <a:srgbClr val="F8F2ED"/>
                </a:solidFill>
                <a:latin typeface="Proxima Nova"/>
                <a:ea typeface="Proxima Nova"/>
                <a:cs typeface="Proxima Nova"/>
                <a:sym typeface="Proxima Nova"/>
              </a:rPr>
              <a:t>Enhances user experience through robust data analysis and visualization tools.</a:t>
            </a:r>
          </a:p>
          <a:p>
            <a:pPr algn="l">
              <a:lnSpc>
                <a:spcPts val="3119"/>
              </a:lnSpc>
            </a:pPr>
            <a:endParaRPr lang="en-US" sz="1999" spc="-1" dirty="0">
              <a:solidFill>
                <a:srgbClr val="F8F2ED"/>
              </a:solidFill>
              <a:latin typeface="Proxima Nova"/>
              <a:ea typeface="Proxima Nova"/>
              <a:cs typeface="Proxima Nova"/>
              <a:sym typeface="Proxima Nova"/>
            </a:endParaRPr>
          </a:p>
        </p:txBody>
      </p:sp>
      <p:sp>
        <p:nvSpPr>
          <p:cNvPr id="20" name="TextBox 20"/>
          <p:cNvSpPr txBox="1"/>
          <p:nvPr/>
        </p:nvSpPr>
        <p:spPr>
          <a:xfrm>
            <a:off x="9548812" y="5148263"/>
            <a:ext cx="538162" cy="466725"/>
          </a:xfrm>
          <a:prstGeom prst="rect">
            <a:avLst/>
          </a:prstGeom>
        </p:spPr>
        <p:txBody>
          <a:bodyPr lIns="0" tIns="0" rIns="0" bIns="0" rtlCol="0" anchor="t">
            <a:spAutoFit/>
          </a:bodyPr>
          <a:lstStyle/>
          <a:p>
            <a:pPr algn="ctr">
              <a:lnSpc>
                <a:spcPts val="3600"/>
              </a:lnSpc>
            </a:pPr>
            <a:r>
              <a:rPr lang="en-US" sz="3000" spc="28">
                <a:solidFill>
                  <a:srgbClr val="02005A"/>
                </a:solidFill>
                <a:latin typeface="Proxima Nova Bold"/>
                <a:ea typeface="Proxima Nova Bold"/>
                <a:cs typeface="Proxima Nova Bold"/>
                <a:sym typeface="Proxima Nova Bold"/>
              </a:rPr>
              <a:t>W</a:t>
            </a:r>
          </a:p>
        </p:txBody>
      </p:sp>
      <p:sp>
        <p:nvSpPr>
          <p:cNvPr id="21" name="TextBox 21"/>
          <p:cNvSpPr txBox="1"/>
          <p:nvPr/>
        </p:nvSpPr>
        <p:spPr>
          <a:xfrm>
            <a:off x="11006138" y="2752724"/>
            <a:ext cx="6253162" cy="582169"/>
          </a:xfrm>
          <a:prstGeom prst="rect">
            <a:avLst/>
          </a:prstGeom>
        </p:spPr>
        <p:txBody>
          <a:bodyPr lIns="0" tIns="0" rIns="0" bIns="0" rtlCol="0" anchor="t">
            <a:spAutoFit/>
          </a:bodyPr>
          <a:lstStyle/>
          <a:p>
            <a:pPr algn="r">
              <a:lnSpc>
                <a:spcPts val="4895"/>
              </a:lnSpc>
            </a:pPr>
            <a:r>
              <a:rPr lang="en-US" sz="3399" spc="-87">
                <a:solidFill>
                  <a:srgbClr val="F8F2ED"/>
                </a:solidFill>
                <a:latin typeface="Proxima Nova Bold"/>
                <a:ea typeface="Proxima Nova Bold"/>
                <a:cs typeface="Proxima Nova Bold"/>
                <a:sym typeface="Proxima Nova Bold"/>
              </a:rPr>
              <a:t>Steep Learning Curve &amp; Cost</a:t>
            </a:r>
          </a:p>
        </p:txBody>
      </p:sp>
      <p:sp>
        <p:nvSpPr>
          <p:cNvPr id="22" name="TextBox 22"/>
          <p:cNvSpPr txBox="1"/>
          <p:nvPr/>
        </p:nvSpPr>
        <p:spPr>
          <a:xfrm>
            <a:off x="11814882" y="3449003"/>
            <a:ext cx="5444418" cy="1937385"/>
          </a:xfrm>
          <a:prstGeom prst="rect">
            <a:avLst/>
          </a:prstGeom>
        </p:spPr>
        <p:txBody>
          <a:bodyPr lIns="0" tIns="0" rIns="0" bIns="0" rtlCol="0" anchor="t">
            <a:spAutoFit/>
          </a:bodyPr>
          <a:lstStyle/>
          <a:p>
            <a:pPr marL="431799" lvl="1" indent="-215899" algn="just">
              <a:lnSpc>
                <a:spcPts val="3119"/>
              </a:lnSpc>
              <a:buFont typeface="Arial"/>
              <a:buChar char="•"/>
            </a:pPr>
            <a:r>
              <a:rPr lang="en-US" sz="1999">
                <a:solidFill>
                  <a:srgbClr val="F8F2ED"/>
                </a:solidFill>
                <a:latin typeface="Proxima Nova"/>
                <a:ea typeface="Proxima Nova"/>
                <a:cs typeface="Proxima Nova"/>
                <a:sym typeface="Proxima Nova"/>
              </a:rPr>
              <a:t>Complexity may challenge beginners.</a:t>
            </a:r>
          </a:p>
          <a:p>
            <a:pPr marL="431799" lvl="1" indent="-215899" algn="just">
              <a:lnSpc>
                <a:spcPts val="3119"/>
              </a:lnSpc>
              <a:buFont typeface="Arial"/>
              <a:buChar char="•"/>
            </a:pPr>
            <a:r>
              <a:rPr lang="en-US" sz="1999">
                <a:solidFill>
                  <a:srgbClr val="F8F2ED"/>
                </a:solidFill>
                <a:latin typeface="Proxima Nova"/>
                <a:ea typeface="Proxima Nova"/>
                <a:cs typeface="Proxima Nova"/>
                <a:sym typeface="Proxima Nova"/>
              </a:rPr>
              <a:t>Requires time and effort to master</a:t>
            </a:r>
          </a:p>
          <a:p>
            <a:pPr marL="431799" lvl="1" indent="-215899" algn="just">
              <a:lnSpc>
                <a:spcPts val="3119"/>
              </a:lnSpc>
              <a:buFont typeface="Arial"/>
              <a:buChar char="•"/>
            </a:pPr>
            <a:r>
              <a:rPr lang="en-US" sz="1999" spc="-1">
                <a:solidFill>
                  <a:srgbClr val="F8F2ED"/>
                </a:solidFill>
                <a:latin typeface="Proxima Nova"/>
                <a:ea typeface="Proxima Nova"/>
                <a:cs typeface="Proxima Nova"/>
                <a:sym typeface="Proxima Nova"/>
              </a:rPr>
              <a:t>Licensing and usage fees may deter smaller businesses..</a:t>
            </a:r>
          </a:p>
          <a:p>
            <a:pPr algn="just">
              <a:lnSpc>
                <a:spcPts val="3119"/>
              </a:lnSpc>
            </a:pPr>
            <a:endParaRPr lang="en-US" sz="1999" spc="-1">
              <a:solidFill>
                <a:srgbClr val="F8F2ED"/>
              </a:solidFill>
              <a:latin typeface="Proxima Nova"/>
              <a:ea typeface="Proxima Nova"/>
              <a:cs typeface="Proxima Nova"/>
              <a:sym typeface="Proxima Nova"/>
            </a:endParaRPr>
          </a:p>
        </p:txBody>
      </p:sp>
      <p:sp>
        <p:nvSpPr>
          <p:cNvPr id="23" name="Freeform 23"/>
          <p:cNvSpPr/>
          <p:nvPr/>
        </p:nvSpPr>
        <p:spPr>
          <a:xfrm>
            <a:off x="8103393" y="6324600"/>
            <a:ext cx="762000" cy="762000"/>
          </a:xfrm>
          <a:custGeom>
            <a:avLst/>
            <a:gdLst/>
            <a:ahLst/>
            <a:cxnLst/>
            <a:rect l="l" t="t" r="r" b="b"/>
            <a:pathLst>
              <a:path w="762000" h="762000">
                <a:moveTo>
                  <a:pt x="0" y="0"/>
                </a:moveTo>
                <a:lnTo>
                  <a:pt x="762000" y="0"/>
                </a:lnTo>
                <a:lnTo>
                  <a:pt x="762000" y="762000"/>
                </a:lnTo>
                <a:lnTo>
                  <a:pt x="0" y="762000"/>
                </a:lnTo>
                <a:lnTo>
                  <a:pt x="0" y="0"/>
                </a:lnTo>
                <a:close/>
              </a:path>
            </a:pathLst>
          </a:custGeom>
          <a:blipFill>
            <a:blip r:embed="rId3"/>
            <a:stretch>
              <a:fillRect/>
            </a:stretch>
          </a:blipFill>
        </p:spPr>
      </p:sp>
      <p:sp>
        <p:nvSpPr>
          <p:cNvPr id="24" name="TextBox 24"/>
          <p:cNvSpPr txBox="1"/>
          <p:nvPr/>
        </p:nvSpPr>
        <p:spPr>
          <a:xfrm>
            <a:off x="8215312" y="6481763"/>
            <a:ext cx="538162" cy="466725"/>
          </a:xfrm>
          <a:prstGeom prst="rect">
            <a:avLst/>
          </a:prstGeom>
        </p:spPr>
        <p:txBody>
          <a:bodyPr lIns="0" tIns="0" rIns="0" bIns="0" rtlCol="0" anchor="t">
            <a:spAutoFit/>
          </a:bodyPr>
          <a:lstStyle/>
          <a:p>
            <a:pPr algn="ctr">
              <a:lnSpc>
                <a:spcPts val="3600"/>
              </a:lnSpc>
            </a:pPr>
            <a:r>
              <a:rPr lang="en-US" sz="3000" spc="28">
                <a:solidFill>
                  <a:srgbClr val="00D4E3"/>
                </a:solidFill>
                <a:latin typeface="Proxima Nova Bold"/>
                <a:ea typeface="Proxima Nova Bold"/>
                <a:cs typeface="Proxima Nova Bold"/>
                <a:sym typeface="Proxima Nova Bold"/>
              </a:rPr>
              <a:t>O</a:t>
            </a:r>
          </a:p>
        </p:txBody>
      </p:sp>
      <p:sp>
        <p:nvSpPr>
          <p:cNvPr id="25" name="TextBox 25"/>
          <p:cNvSpPr txBox="1"/>
          <p:nvPr/>
        </p:nvSpPr>
        <p:spPr>
          <a:xfrm>
            <a:off x="1019175" y="6314504"/>
            <a:ext cx="6253162" cy="1201293"/>
          </a:xfrm>
          <a:prstGeom prst="rect">
            <a:avLst/>
          </a:prstGeom>
        </p:spPr>
        <p:txBody>
          <a:bodyPr lIns="0" tIns="0" rIns="0" bIns="0" rtlCol="0" anchor="t">
            <a:spAutoFit/>
          </a:bodyPr>
          <a:lstStyle/>
          <a:p>
            <a:pPr algn="l">
              <a:lnSpc>
                <a:spcPts val="4895"/>
              </a:lnSpc>
            </a:pPr>
            <a:r>
              <a:rPr lang="en-US" sz="3399" spc="-87">
                <a:solidFill>
                  <a:srgbClr val="F8F2ED"/>
                </a:solidFill>
                <a:latin typeface="Proxima Nova Bold"/>
                <a:ea typeface="Proxima Nova Bold"/>
                <a:cs typeface="Proxima Nova Bold"/>
                <a:sym typeface="Proxima Nova Bold"/>
              </a:rPr>
              <a:t>Growing BI market, &amp; AI advancements</a:t>
            </a:r>
          </a:p>
        </p:txBody>
      </p:sp>
      <p:sp>
        <p:nvSpPr>
          <p:cNvPr id="26" name="TextBox 26"/>
          <p:cNvSpPr txBox="1"/>
          <p:nvPr/>
        </p:nvSpPr>
        <p:spPr>
          <a:xfrm>
            <a:off x="1019175" y="7593520"/>
            <a:ext cx="7112794" cy="1937385"/>
          </a:xfrm>
          <a:prstGeom prst="rect">
            <a:avLst/>
          </a:prstGeom>
        </p:spPr>
        <p:txBody>
          <a:bodyPr lIns="0" tIns="0" rIns="0" bIns="0" rtlCol="0" anchor="t">
            <a:spAutoFit/>
          </a:bodyPr>
          <a:lstStyle/>
          <a:p>
            <a:pPr marL="431799" lvl="1" indent="-215899" algn="l">
              <a:lnSpc>
                <a:spcPts val="3119"/>
              </a:lnSpc>
              <a:buFont typeface="Arial"/>
              <a:buChar char="•"/>
            </a:pPr>
            <a:r>
              <a:rPr lang="en-US" sz="1999">
                <a:solidFill>
                  <a:srgbClr val="F8F2ED"/>
                </a:solidFill>
                <a:latin typeface="Proxima Nova"/>
                <a:ea typeface="Proxima Nova"/>
                <a:cs typeface="Proxima Nova"/>
                <a:sym typeface="Proxima Nova"/>
              </a:rPr>
              <a:t>Expanding demand in the Business Intelligence market.</a:t>
            </a:r>
          </a:p>
          <a:p>
            <a:pPr marL="431799" lvl="1" indent="-215899" algn="l">
              <a:lnSpc>
                <a:spcPts val="3119"/>
              </a:lnSpc>
              <a:buFont typeface="Arial"/>
              <a:buChar char="•"/>
            </a:pPr>
            <a:r>
              <a:rPr lang="en-US" sz="1999">
                <a:solidFill>
                  <a:srgbClr val="F8F2ED"/>
                </a:solidFill>
                <a:latin typeface="Proxima Nova"/>
                <a:ea typeface="Proxima Nova"/>
                <a:cs typeface="Proxima Nova"/>
                <a:sym typeface="Proxima Nova"/>
              </a:rPr>
              <a:t>Offers significant growth potential.</a:t>
            </a:r>
          </a:p>
          <a:p>
            <a:pPr marL="431799" lvl="1" indent="-215899" algn="l">
              <a:lnSpc>
                <a:spcPts val="3119"/>
              </a:lnSpc>
              <a:buFont typeface="Arial"/>
              <a:buChar char="•"/>
            </a:pPr>
            <a:r>
              <a:rPr lang="en-US" sz="1999">
                <a:solidFill>
                  <a:srgbClr val="F8F2ED"/>
                </a:solidFill>
                <a:latin typeface="Proxima Nova"/>
                <a:ea typeface="Proxima Nova"/>
                <a:cs typeface="Proxima Nova"/>
                <a:sym typeface="Proxima Nova"/>
              </a:rPr>
              <a:t>Leveraging AI could boost Power BI's analytical capabilities.</a:t>
            </a:r>
          </a:p>
          <a:p>
            <a:pPr marL="431799" lvl="1" indent="-215899" algn="l">
              <a:lnSpc>
                <a:spcPts val="3119"/>
              </a:lnSpc>
              <a:buFont typeface="Arial"/>
              <a:buChar char="•"/>
            </a:pPr>
            <a:r>
              <a:rPr lang="en-US" sz="1999" spc="-1">
                <a:solidFill>
                  <a:srgbClr val="F8F2ED"/>
                </a:solidFill>
                <a:latin typeface="Proxima Nova"/>
                <a:ea typeface="Proxima Nova"/>
                <a:cs typeface="Proxima Nova"/>
                <a:sym typeface="Proxima Nova"/>
              </a:rPr>
              <a:t>Enhances market competitiveness.</a:t>
            </a:r>
          </a:p>
          <a:p>
            <a:pPr algn="l">
              <a:lnSpc>
                <a:spcPts val="3119"/>
              </a:lnSpc>
            </a:pPr>
            <a:endParaRPr lang="en-US" sz="1999" spc="-1">
              <a:solidFill>
                <a:srgbClr val="F8F2ED"/>
              </a:solidFill>
              <a:latin typeface="Proxima Nova"/>
              <a:ea typeface="Proxima Nova"/>
              <a:cs typeface="Proxima Nova"/>
              <a:sym typeface="Proxima Nova"/>
            </a:endParaRPr>
          </a:p>
        </p:txBody>
      </p:sp>
      <p:sp>
        <p:nvSpPr>
          <p:cNvPr id="27" name="TextBox 27"/>
          <p:cNvSpPr txBox="1"/>
          <p:nvPr/>
        </p:nvSpPr>
        <p:spPr>
          <a:xfrm>
            <a:off x="9548812" y="6481763"/>
            <a:ext cx="538162" cy="466725"/>
          </a:xfrm>
          <a:prstGeom prst="rect">
            <a:avLst/>
          </a:prstGeom>
        </p:spPr>
        <p:txBody>
          <a:bodyPr lIns="0" tIns="0" rIns="0" bIns="0" rtlCol="0" anchor="t">
            <a:spAutoFit/>
          </a:bodyPr>
          <a:lstStyle/>
          <a:p>
            <a:pPr algn="ctr">
              <a:lnSpc>
                <a:spcPts val="3600"/>
              </a:lnSpc>
            </a:pPr>
            <a:r>
              <a:rPr lang="en-US" sz="3000" spc="28">
                <a:solidFill>
                  <a:srgbClr val="FC4530"/>
                </a:solidFill>
                <a:latin typeface="Proxima Nova Bold"/>
                <a:ea typeface="Proxima Nova Bold"/>
                <a:cs typeface="Proxima Nova Bold"/>
                <a:sym typeface="Proxima Nova Bold"/>
              </a:rPr>
              <a:t>T</a:t>
            </a:r>
          </a:p>
        </p:txBody>
      </p:sp>
      <p:sp>
        <p:nvSpPr>
          <p:cNvPr id="28" name="TextBox 28"/>
          <p:cNvSpPr txBox="1"/>
          <p:nvPr/>
        </p:nvSpPr>
        <p:spPr>
          <a:xfrm>
            <a:off x="11006138" y="6424613"/>
            <a:ext cx="6253162" cy="582168"/>
          </a:xfrm>
          <a:prstGeom prst="rect">
            <a:avLst/>
          </a:prstGeom>
        </p:spPr>
        <p:txBody>
          <a:bodyPr lIns="0" tIns="0" rIns="0" bIns="0" rtlCol="0" anchor="t">
            <a:spAutoFit/>
          </a:bodyPr>
          <a:lstStyle/>
          <a:p>
            <a:pPr algn="r">
              <a:lnSpc>
                <a:spcPts val="4895"/>
              </a:lnSpc>
            </a:pPr>
            <a:r>
              <a:rPr lang="en-US" sz="3399" spc="-87">
                <a:solidFill>
                  <a:srgbClr val="F8F2ED"/>
                </a:solidFill>
                <a:latin typeface="Proxima Nova Bold"/>
                <a:ea typeface="Proxima Nova Bold"/>
                <a:cs typeface="Proxima Nova Bold"/>
                <a:sym typeface="Proxima Nova Bold"/>
              </a:rPr>
              <a:t>Strong Competition</a:t>
            </a:r>
          </a:p>
        </p:txBody>
      </p:sp>
      <p:sp>
        <p:nvSpPr>
          <p:cNvPr id="29" name="TextBox 29"/>
          <p:cNvSpPr txBox="1"/>
          <p:nvPr/>
        </p:nvSpPr>
        <p:spPr>
          <a:xfrm>
            <a:off x="12782244" y="7121081"/>
            <a:ext cx="4477056" cy="1937385"/>
          </a:xfrm>
          <a:prstGeom prst="rect">
            <a:avLst/>
          </a:prstGeom>
        </p:spPr>
        <p:txBody>
          <a:bodyPr lIns="0" tIns="0" rIns="0" bIns="0" rtlCol="0" anchor="t">
            <a:spAutoFit/>
          </a:bodyPr>
          <a:lstStyle/>
          <a:p>
            <a:pPr marL="431799" lvl="1" indent="-215899" algn="l">
              <a:lnSpc>
                <a:spcPts val="3119"/>
              </a:lnSpc>
              <a:buFont typeface="Arial"/>
              <a:buChar char="•"/>
            </a:pPr>
            <a:r>
              <a:rPr lang="en-US" sz="1999">
                <a:solidFill>
                  <a:srgbClr val="F8F2ED"/>
                </a:solidFill>
                <a:latin typeface="Proxima Nova"/>
                <a:ea typeface="Proxima Nova"/>
                <a:cs typeface="Proxima Nova"/>
                <a:sym typeface="Proxima Nova"/>
              </a:rPr>
              <a:t>Competing tools offer similar features.</a:t>
            </a:r>
          </a:p>
          <a:p>
            <a:pPr marL="431799" lvl="1" indent="-215899" algn="l">
              <a:lnSpc>
                <a:spcPts val="3119"/>
              </a:lnSpc>
              <a:buFont typeface="Arial"/>
              <a:buChar char="•"/>
            </a:pPr>
            <a:r>
              <a:rPr lang="en-US" sz="1999">
                <a:solidFill>
                  <a:srgbClr val="F8F2ED"/>
                </a:solidFill>
                <a:latin typeface="Proxima Nova"/>
                <a:ea typeface="Proxima Nova"/>
                <a:cs typeface="Proxima Nova"/>
                <a:sym typeface="Proxima Nova"/>
              </a:rPr>
              <a:t>Affordability and accessibility of alternatives may lure customers away.</a:t>
            </a:r>
          </a:p>
        </p:txBody>
      </p:sp>
      <p:sp>
        <p:nvSpPr>
          <p:cNvPr id="30" name="TextBox 30"/>
          <p:cNvSpPr txBox="1"/>
          <p:nvPr/>
        </p:nvSpPr>
        <p:spPr>
          <a:xfrm>
            <a:off x="762000" y="1415415"/>
            <a:ext cx="14739938" cy="664413"/>
          </a:xfrm>
          <a:prstGeom prst="rect">
            <a:avLst/>
          </a:prstGeom>
        </p:spPr>
        <p:txBody>
          <a:bodyPr lIns="0" tIns="0" rIns="0" bIns="0" rtlCol="0" anchor="t">
            <a:spAutoFit/>
          </a:bodyPr>
          <a:lstStyle/>
          <a:p>
            <a:pPr algn="l">
              <a:lnSpc>
                <a:spcPts val="5460"/>
              </a:lnSpc>
            </a:pPr>
            <a:r>
              <a:rPr lang="en-US" sz="4200" spc="-107" dirty="0">
                <a:solidFill>
                  <a:srgbClr val="F8F2ED"/>
                </a:solidFill>
                <a:highlight>
                  <a:srgbClr val="000080"/>
                </a:highlight>
                <a:latin typeface="Helios Extended Bold"/>
                <a:ea typeface="Helios Extended Bold"/>
                <a:cs typeface="Helios Extended Bold"/>
                <a:sym typeface="Helios Extended Bold"/>
              </a:rPr>
              <a:t>SWOT Analysis</a:t>
            </a:r>
            <a:r>
              <a:rPr lang="en-US" sz="4200" spc="-107" dirty="0">
                <a:solidFill>
                  <a:srgbClr val="F8F2ED"/>
                </a:solidFill>
                <a:latin typeface="Helios Extended Bold"/>
                <a:ea typeface="Helios Extended Bold"/>
                <a:cs typeface="Helios Extended Bold"/>
                <a:sym typeface="Helios Extended Bold"/>
              </a:rPr>
              <a:t> of </a:t>
            </a:r>
            <a:r>
              <a:rPr lang="en-US" sz="4200" spc="-107" dirty="0">
                <a:solidFill>
                  <a:srgbClr val="00B0F0"/>
                </a:solidFill>
                <a:latin typeface="Helios Extended Bold"/>
                <a:ea typeface="Helios Extended Bold"/>
                <a:cs typeface="Helios Extended Bold"/>
                <a:sym typeface="Helios Extended Bold"/>
              </a:rPr>
              <a:t>Power BI</a:t>
            </a:r>
          </a:p>
        </p:txBody>
      </p:sp>
      <p:sp>
        <p:nvSpPr>
          <p:cNvPr id="31" name="Freeform 31"/>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4">
              <a:alphaModFix amt="13000"/>
              <a:extLst>
                <a:ext uri="{96DAC541-7B7A-43D3-8B79-37D633B846F1}">
                  <asvg:svgBlip xmlns:asvg="http://schemas.microsoft.com/office/drawing/2016/SVG/main" r:embed="rId5"/>
                </a:ext>
              </a:extLst>
            </a:blip>
            <a:stretch>
              <a:fillRect/>
            </a:stretch>
          </a:blipFill>
        </p:spPr>
      </p:sp>
      <p:sp>
        <p:nvSpPr>
          <p:cNvPr id="32" name="Freeform 32"/>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3" name="Group 33"/>
          <p:cNvGrpSpPr/>
          <p:nvPr/>
        </p:nvGrpSpPr>
        <p:grpSpPr>
          <a:xfrm>
            <a:off x="13418185" y="19896"/>
            <a:ext cx="4860858" cy="1349680"/>
            <a:chOff x="0" y="0"/>
            <a:chExt cx="1509080" cy="419015"/>
          </a:xfrm>
        </p:grpSpPr>
        <p:sp>
          <p:nvSpPr>
            <p:cNvPr id="34" name="Freeform 34"/>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35" name="TextBox 35"/>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36" name="Freeform 36"/>
          <p:cNvSpPr/>
          <p:nvPr/>
        </p:nvSpPr>
        <p:spPr>
          <a:xfrm>
            <a:off x="13586426" y="99423"/>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8"/>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05DB573-B7F8-3BA5-8A89-9D16D88D5A19}"/>
              </a:ext>
            </a:extLst>
          </p:cNvPr>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71E24513-AD45-6057-0838-3DA669AC7550}"/>
              </a:ext>
            </a:extLst>
          </p:cNvPr>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a:extLst>
              <a:ext uri="{FF2B5EF4-FFF2-40B4-BE49-F238E27FC236}">
                <a16:creationId xmlns:a16="http://schemas.microsoft.com/office/drawing/2014/main" id="{CA4DAEF3-07DF-532B-D2D1-30B8154B3D09}"/>
              </a:ext>
            </a:extLst>
          </p:cNvPr>
          <p:cNvGrpSpPr/>
          <p:nvPr/>
        </p:nvGrpSpPr>
        <p:grpSpPr>
          <a:xfrm>
            <a:off x="12398442" y="1028700"/>
            <a:ext cx="4860858" cy="1349680"/>
            <a:chOff x="0" y="0"/>
            <a:chExt cx="1509080" cy="419015"/>
          </a:xfrm>
        </p:grpSpPr>
        <p:sp>
          <p:nvSpPr>
            <p:cNvPr id="5" name="Freeform 5">
              <a:extLst>
                <a:ext uri="{FF2B5EF4-FFF2-40B4-BE49-F238E27FC236}">
                  <a16:creationId xmlns:a16="http://schemas.microsoft.com/office/drawing/2014/main" id="{4D045CCF-96E0-1F13-3035-BFAF64B75A17}"/>
                </a:ext>
              </a:extLst>
            </p:cNvPr>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6" name="TextBox 6">
              <a:extLst>
                <a:ext uri="{FF2B5EF4-FFF2-40B4-BE49-F238E27FC236}">
                  <a16:creationId xmlns:a16="http://schemas.microsoft.com/office/drawing/2014/main" id="{F5840D86-4E99-EBEB-5FAC-08001A94E133}"/>
                </a:ext>
              </a:extLst>
            </p:cNvPr>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a:extLst>
              <a:ext uri="{FF2B5EF4-FFF2-40B4-BE49-F238E27FC236}">
                <a16:creationId xmlns:a16="http://schemas.microsoft.com/office/drawing/2014/main" id="{D3FD42CE-C57E-7EB6-CF78-42E34B4F94CB}"/>
              </a:ext>
            </a:extLst>
          </p:cNvPr>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8" name="TextBox 9">
            <a:extLst>
              <a:ext uri="{FF2B5EF4-FFF2-40B4-BE49-F238E27FC236}">
                <a16:creationId xmlns:a16="http://schemas.microsoft.com/office/drawing/2014/main" id="{7414F094-B0E5-ABC3-D140-BCD6C46B62BE}"/>
              </a:ext>
            </a:extLst>
          </p:cNvPr>
          <p:cNvSpPr txBox="1"/>
          <p:nvPr/>
        </p:nvSpPr>
        <p:spPr>
          <a:xfrm>
            <a:off x="1690821" y="1600516"/>
            <a:ext cx="8167323" cy="1072516"/>
          </a:xfrm>
          <a:prstGeom prst="rect">
            <a:avLst/>
          </a:prstGeom>
        </p:spPr>
        <p:txBody>
          <a:bodyPr lIns="0" tIns="0" rIns="0" bIns="0" rtlCol="0" anchor="t">
            <a:spAutoFit/>
          </a:bodyPr>
          <a:lstStyle/>
          <a:p>
            <a:pPr algn="l">
              <a:lnSpc>
                <a:spcPts val="7680"/>
              </a:lnSpc>
            </a:pPr>
            <a:r>
              <a:rPr lang="en-US" sz="8000">
                <a:solidFill>
                  <a:srgbClr val="F8F2ED"/>
                </a:solidFill>
                <a:latin typeface="Helios Extended"/>
                <a:ea typeface="Helios Extended"/>
                <a:cs typeface="Helios Extended"/>
                <a:sym typeface="Helios Extended"/>
              </a:rPr>
              <a:t>Migration Plan</a:t>
            </a:r>
          </a:p>
        </p:txBody>
      </p:sp>
      <p:sp>
        <p:nvSpPr>
          <p:cNvPr id="9" name="AutoShape 10">
            <a:extLst>
              <a:ext uri="{FF2B5EF4-FFF2-40B4-BE49-F238E27FC236}">
                <a16:creationId xmlns:a16="http://schemas.microsoft.com/office/drawing/2014/main" id="{0B7CC7D2-8777-5702-A107-25120B26281A}"/>
              </a:ext>
            </a:extLst>
          </p:cNvPr>
          <p:cNvSpPr/>
          <p:nvPr/>
        </p:nvSpPr>
        <p:spPr>
          <a:xfrm>
            <a:off x="3855520" y="9822721"/>
            <a:ext cx="6814706" cy="0"/>
          </a:xfrm>
          <a:prstGeom prst="line">
            <a:avLst/>
          </a:prstGeom>
          <a:ln w="38100" cap="flat">
            <a:solidFill>
              <a:srgbClr val="FFFFFF"/>
            </a:solidFill>
            <a:prstDash val="solid"/>
            <a:headEnd type="oval" w="lg" len="lg"/>
            <a:tailEnd type="none" w="sm" len="sm"/>
          </a:ln>
        </p:spPr>
      </p:sp>
      <p:sp>
        <p:nvSpPr>
          <p:cNvPr id="10" name="Freeform 11">
            <a:extLst>
              <a:ext uri="{FF2B5EF4-FFF2-40B4-BE49-F238E27FC236}">
                <a16:creationId xmlns:a16="http://schemas.microsoft.com/office/drawing/2014/main" id="{24A0EBFF-B7E7-DD62-4462-609DA6963EF5}"/>
              </a:ext>
            </a:extLst>
          </p:cNvPr>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2">
            <a:extLst>
              <a:ext uri="{FF2B5EF4-FFF2-40B4-BE49-F238E27FC236}">
                <a16:creationId xmlns:a16="http://schemas.microsoft.com/office/drawing/2014/main" id="{43173FA7-224C-046D-D26F-07EACB41E0E6}"/>
              </a:ext>
            </a:extLst>
          </p:cNvPr>
          <p:cNvSpPr txBox="1"/>
          <p:nvPr/>
        </p:nvSpPr>
        <p:spPr>
          <a:xfrm>
            <a:off x="11070276" y="9627458"/>
            <a:ext cx="5197604"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12" name="AutoShape 2" descr="Diagram shows the stages of a Power BI migration, which are described below.">
            <a:extLst>
              <a:ext uri="{FF2B5EF4-FFF2-40B4-BE49-F238E27FC236}">
                <a16:creationId xmlns:a16="http://schemas.microsoft.com/office/drawing/2014/main" id="{C7677733-12CD-0C2A-3137-3122C0A2B6B3}"/>
              </a:ext>
            </a:extLst>
          </p:cNvPr>
          <p:cNvSpPr>
            <a:spLocks noChangeAspect="1" noChangeArrowheads="1"/>
          </p:cNvSpPr>
          <p:nvPr/>
        </p:nvSpPr>
        <p:spPr bwMode="auto">
          <a:xfrm>
            <a:off x="8991600" y="4991100"/>
            <a:ext cx="3200400" cy="3200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2E5ADB06-A60E-B3E4-D2EB-0F12A85428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0820" y="2770384"/>
            <a:ext cx="15568479" cy="6371909"/>
          </a:xfrm>
          <a:prstGeom prst="rect">
            <a:avLst/>
          </a:prstGeom>
        </p:spPr>
      </p:pic>
    </p:spTree>
    <p:extLst>
      <p:ext uri="{BB962C8B-B14F-4D97-AF65-F5344CB8AC3E}">
        <p14:creationId xmlns:p14="http://schemas.microsoft.com/office/powerpoint/2010/main" val="300741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5" name="Freeform 5"/>
          <p:cNvSpPr/>
          <p:nvPr/>
        </p:nvSpPr>
        <p:spPr>
          <a:xfrm>
            <a:off x="1028700" y="9055774"/>
            <a:ext cx="896420" cy="896420"/>
          </a:xfrm>
          <a:custGeom>
            <a:avLst/>
            <a:gdLst/>
            <a:ahLst/>
            <a:cxnLst/>
            <a:rect l="l" t="t" r="r" b="b"/>
            <a:pathLst>
              <a:path w="896420" h="896420">
                <a:moveTo>
                  <a:pt x="0" y="0"/>
                </a:moveTo>
                <a:lnTo>
                  <a:pt x="896420" y="0"/>
                </a:lnTo>
                <a:lnTo>
                  <a:pt x="896420" y="896421"/>
                </a:lnTo>
                <a:lnTo>
                  <a:pt x="0" y="896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028700" y="3450729"/>
            <a:ext cx="6934200" cy="3385542"/>
          </a:xfrm>
          <a:prstGeom prst="rect">
            <a:avLst/>
          </a:prstGeom>
        </p:spPr>
        <p:txBody>
          <a:bodyPr wrap="square" lIns="0" tIns="0" rIns="0" bIns="0" rtlCol="0" anchor="t">
            <a:spAutoFit/>
          </a:bodyPr>
          <a:lstStyle/>
          <a:p>
            <a:pPr algn="l">
              <a:lnSpc>
                <a:spcPts val="6600"/>
              </a:lnSpc>
            </a:pPr>
            <a:r>
              <a:rPr lang="en-US" sz="6000" dirty="0">
                <a:solidFill>
                  <a:srgbClr val="FBF9F1"/>
                </a:solidFill>
                <a:latin typeface="Helios Extended Bold"/>
                <a:ea typeface="Helios Extended Bold"/>
                <a:cs typeface="Helios Extended Bold"/>
                <a:sym typeface="Helios Extended Bold"/>
              </a:rPr>
              <a:t>Possible Enhancements Using </a:t>
            </a:r>
            <a:r>
              <a:rPr lang="en-US" sz="6000" dirty="0">
                <a:solidFill>
                  <a:srgbClr val="00FF00"/>
                </a:solidFill>
                <a:latin typeface="Helios Extended Bold"/>
                <a:ea typeface="Helios Extended Bold"/>
                <a:cs typeface="Helios Extended Bold"/>
                <a:sym typeface="Helios Extended Bold"/>
              </a:rPr>
              <a:t>Machine Learning</a:t>
            </a:r>
          </a:p>
        </p:txBody>
      </p:sp>
      <p:sp>
        <p:nvSpPr>
          <p:cNvPr id="22" name="Freeform 22"/>
          <p:cNvSpPr/>
          <p:nvPr/>
        </p:nvSpPr>
        <p:spPr>
          <a:xfrm>
            <a:off x="8803188"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4">
              <a:alphaModFix amt="13000"/>
              <a:extLst>
                <a:ext uri="{96DAC541-7B7A-43D3-8B79-37D633B846F1}">
                  <asvg:svgBlip xmlns:asvg="http://schemas.microsoft.com/office/drawing/2016/SVG/main" r:embed="rId5"/>
                </a:ext>
              </a:extLst>
            </a:blip>
            <a:stretch>
              <a:fillRect/>
            </a:stretch>
          </a:blipFill>
        </p:spPr>
      </p:sp>
      <p:sp>
        <p:nvSpPr>
          <p:cNvPr id="23" name="Freeform 23"/>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4" name="Group 24"/>
          <p:cNvGrpSpPr/>
          <p:nvPr/>
        </p:nvGrpSpPr>
        <p:grpSpPr>
          <a:xfrm>
            <a:off x="14095102" y="0"/>
            <a:ext cx="4192898" cy="1164212"/>
            <a:chOff x="0" y="0"/>
            <a:chExt cx="1509080" cy="419015"/>
          </a:xfrm>
        </p:grpSpPr>
        <p:sp>
          <p:nvSpPr>
            <p:cNvPr id="25" name="Freeform 25"/>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26" name="TextBox 26"/>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27" name="Freeform 27"/>
          <p:cNvSpPr/>
          <p:nvPr/>
        </p:nvSpPr>
        <p:spPr>
          <a:xfrm>
            <a:off x="14232341" y="68599"/>
            <a:ext cx="3902653" cy="1027014"/>
          </a:xfrm>
          <a:custGeom>
            <a:avLst/>
            <a:gdLst/>
            <a:ahLst/>
            <a:cxnLst/>
            <a:rect l="l" t="t" r="r" b="b"/>
            <a:pathLst>
              <a:path w="3902653" h="1027014">
                <a:moveTo>
                  <a:pt x="0" y="0"/>
                </a:moveTo>
                <a:lnTo>
                  <a:pt x="3902653" y="0"/>
                </a:lnTo>
                <a:lnTo>
                  <a:pt x="3902653" y="1027014"/>
                </a:lnTo>
                <a:lnTo>
                  <a:pt x="0" y="1027014"/>
                </a:lnTo>
                <a:lnTo>
                  <a:pt x="0" y="0"/>
                </a:lnTo>
                <a:close/>
              </a:path>
            </a:pathLst>
          </a:custGeom>
          <a:blipFill>
            <a:blip r:embed="rId8"/>
            <a:stretch>
              <a:fillRect/>
            </a:stretch>
          </a:blipFill>
        </p:spPr>
      </p:sp>
      <p:sp>
        <p:nvSpPr>
          <p:cNvPr id="28" name="AutoShape 28"/>
          <p:cNvSpPr/>
          <p:nvPr/>
        </p:nvSpPr>
        <p:spPr>
          <a:xfrm>
            <a:off x="2293229" y="9523034"/>
            <a:ext cx="9031648" cy="0"/>
          </a:xfrm>
          <a:prstGeom prst="line">
            <a:avLst/>
          </a:prstGeom>
          <a:ln w="38100" cap="flat">
            <a:solidFill>
              <a:srgbClr val="FFFFFF"/>
            </a:solidFill>
            <a:prstDash val="solid"/>
            <a:headEnd type="oval" w="lg" len="lg"/>
            <a:tailEnd type="none" w="sm" len="sm"/>
          </a:ln>
        </p:spPr>
      </p:sp>
      <p:sp>
        <p:nvSpPr>
          <p:cNvPr id="29" name="TextBox 29"/>
          <p:cNvSpPr txBox="1"/>
          <p:nvPr/>
        </p:nvSpPr>
        <p:spPr>
          <a:xfrm>
            <a:off x="11881046" y="9308722"/>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graphicFrame>
        <p:nvGraphicFramePr>
          <p:cNvPr id="30" name="Diagram 29">
            <a:extLst>
              <a:ext uri="{FF2B5EF4-FFF2-40B4-BE49-F238E27FC236}">
                <a16:creationId xmlns:a16="http://schemas.microsoft.com/office/drawing/2014/main" id="{60DBEF2A-535F-B744-E4F6-420E381404C4}"/>
              </a:ext>
            </a:extLst>
          </p:cNvPr>
          <p:cNvGraphicFramePr/>
          <p:nvPr>
            <p:extLst>
              <p:ext uri="{D42A27DB-BD31-4B8C-83A1-F6EECF244321}">
                <p14:modId xmlns:p14="http://schemas.microsoft.com/office/powerpoint/2010/main" val="3560550069"/>
              </p:ext>
            </p:extLst>
          </p:nvPr>
        </p:nvGraphicFramePr>
        <p:xfrm>
          <a:off x="8458200" y="2552718"/>
          <a:ext cx="9525000" cy="64756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grpSp>
        <p:nvGrpSpPr>
          <p:cNvPr id="2" name="Group 2"/>
          <p:cNvGrpSpPr/>
          <p:nvPr/>
        </p:nvGrpSpPr>
        <p:grpSpPr>
          <a:xfrm>
            <a:off x="8208169" y="5206575"/>
            <a:ext cx="1847850" cy="184785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sp>
        <p:nvSpPr>
          <p:cNvPr id="4" name="Freeform 4"/>
          <p:cNvSpPr/>
          <p:nvPr/>
        </p:nvSpPr>
        <p:spPr>
          <a:xfrm>
            <a:off x="8783790" y="3567491"/>
            <a:ext cx="696608" cy="696608"/>
          </a:xfrm>
          <a:custGeom>
            <a:avLst/>
            <a:gdLst/>
            <a:ahLst/>
            <a:cxnLst/>
            <a:rect l="l" t="t" r="r" b="b"/>
            <a:pathLst>
              <a:path w="696608" h="696608">
                <a:moveTo>
                  <a:pt x="0" y="0"/>
                </a:moveTo>
                <a:lnTo>
                  <a:pt x="696607" y="0"/>
                </a:lnTo>
                <a:lnTo>
                  <a:pt x="696607" y="696608"/>
                </a:lnTo>
                <a:lnTo>
                  <a:pt x="0" y="696608"/>
                </a:lnTo>
                <a:lnTo>
                  <a:pt x="0" y="0"/>
                </a:lnTo>
                <a:close/>
              </a:path>
            </a:pathLst>
          </a:custGeom>
          <a:blipFill>
            <a:blip r:embed="rId3"/>
            <a:stretch>
              <a:fillRect/>
            </a:stretch>
          </a:blipFill>
        </p:spPr>
      </p:sp>
      <p:sp>
        <p:nvSpPr>
          <p:cNvPr id="5" name="TextBox 5"/>
          <p:cNvSpPr txBox="1"/>
          <p:nvPr/>
        </p:nvSpPr>
        <p:spPr>
          <a:xfrm>
            <a:off x="8964244" y="3737619"/>
            <a:ext cx="342499" cy="308726"/>
          </a:xfrm>
          <a:prstGeom prst="rect">
            <a:avLst/>
          </a:prstGeom>
        </p:spPr>
        <p:txBody>
          <a:bodyPr lIns="0" tIns="0" rIns="0" bIns="0" rtlCol="0" anchor="t">
            <a:spAutoFit/>
          </a:bodyPr>
          <a:lstStyle/>
          <a:p>
            <a:pPr algn="ctr">
              <a:lnSpc>
                <a:spcPts val="2569"/>
              </a:lnSpc>
            </a:pPr>
            <a:r>
              <a:rPr lang="en-US" sz="1713" spc="-18">
                <a:solidFill>
                  <a:srgbClr val="F8F2ED"/>
                </a:solidFill>
                <a:latin typeface="Proxima Nova Bold"/>
                <a:ea typeface="Proxima Nova Bold"/>
                <a:cs typeface="Proxima Nova Bold"/>
                <a:sym typeface="Proxima Nova Bold"/>
              </a:rPr>
              <a:t>01</a:t>
            </a:r>
          </a:p>
        </p:txBody>
      </p:sp>
      <p:sp>
        <p:nvSpPr>
          <p:cNvPr id="6" name="TextBox 6"/>
          <p:cNvSpPr txBox="1"/>
          <p:nvPr/>
        </p:nvSpPr>
        <p:spPr>
          <a:xfrm>
            <a:off x="5921671" y="2287331"/>
            <a:ext cx="6430370" cy="1156335"/>
          </a:xfrm>
          <a:prstGeom prst="rect">
            <a:avLst/>
          </a:prstGeom>
        </p:spPr>
        <p:txBody>
          <a:bodyPr lIns="0" tIns="0" rIns="0" bIns="0" rtlCol="0" anchor="t">
            <a:spAutoFit/>
          </a:bodyPr>
          <a:lstStyle/>
          <a:p>
            <a:pPr marL="431799" lvl="1" indent="-215899" algn="l">
              <a:lnSpc>
                <a:spcPts val="3119"/>
              </a:lnSpc>
              <a:buFont typeface="Arial"/>
              <a:buChar char="•"/>
            </a:pPr>
            <a:r>
              <a:rPr lang="en-US" sz="1999" dirty="0">
                <a:solidFill>
                  <a:srgbClr val="F8F2ED"/>
                </a:solidFill>
                <a:latin typeface="Proxima Nova"/>
                <a:ea typeface="Proxima Nova"/>
                <a:cs typeface="Proxima Nova"/>
                <a:sym typeface="Proxima Nova"/>
              </a:rPr>
              <a:t>Intuitive interface with drag-and-drop features.</a:t>
            </a:r>
          </a:p>
          <a:p>
            <a:pPr marL="431799" lvl="1" indent="-215899" algn="l">
              <a:lnSpc>
                <a:spcPts val="3119"/>
              </a:lnSpc>
              <a:buFont typeface="Arial"/>
              <a:buChar char="•"/>
            </a:pPr>
            <a:r>
              <a:rPr lang="en-US" sz="1999" spc="-1" dirty="0">
                <a:solidFill>
                  <a:srgbClr val="F8F2ED"/>
                </a:solidFill>
                <a:latin typeface="Proxima Nova"/>
                <a:ea typeface="Proxima Nova"/>
                <a:cs typeface="Proxima Nova"/>
                <a:sym typeface="Proxima Nova"/>
              </a:rPr>
              <a:t>Simplifies complex analytics for non-technical users on platforms like Power BI.</a:t>
            </a:r>
          </a:p>
        </p:txBody>
      </p:sp>
      <p:sp>
        <p:nvSpPr>
          <p:cNvPr id="7" name="TextBox 7"/>
          <p:cNvSpPr txBox="1"/>
          <p:nvPr/>
        </p:nvSpPr>
        <p:spPr>
          <a:xfrm>
            <a:off x="4886325" y="1821866"/>
            <a:ext cx="8491538" cy="412623"/>
          </a:xfrm>
          <a:prstGeom prst="rect">
            <a:avLst/>
          </a:prstGeom>
        </p:spPr>
        <p:txBody>
          <a:bodyPr lIns="0" tIns="0" rIns="0" bIns="0" rtlCol="0" anchor="t">
            <a:spAutoFit/>
          </a:bodyPr>
          <a:lstStyle/>
          <a:p>
            <a:pPr algn="ctr">
              <a:lnSpc>
                <a:spcPts val="3455"/>
              </a:lnSpc>
            </a:pPr>
            <a:r>
              <a:rPr lang="en-US" sz="2399" spc="-62">
                <a:solidFill>
                  <a:srgbClr val="F8F2ED"/>
                </a:solidFill>
                <a:latin typeface="Proxima Nova Bold"/>
                <a:ea typeface="Proxima Nova Bold"/>
                <a:cs typeface="Proxima Nova Bold"/>
                <a:sym typeface="Proxima Nova Bold"/>
              </a:rPr>
              <a:t>Ease of Use</a:t>
            </a:r>
          </a:p>
        </p:txBody>
      </p:sp>
      <p:sp>
        <p:nvSpPr>
          <p:cNvPr id="8" name="TextBox 8"/>
          <p:cNvSpPr txBox="1"/>
          <p:nvPr/>
        </p:nvSpPr>
        <p:spPr>
          <a:xfrm>
            <a:off x="11920442" y="4544111"/>
            <a:ext cx="5662612" cy="412623"/>
          </a:xfrm>
          <a:prstGeom prst="rect">
            <a:avLst/>
          </a:prstGeom>
        </p:spPr>
        <p:txBody>
          <a:bodyPr lIns="0" tIns="0" rIns="0" bIns="0" rtlCol="0" anchor="t">
            <a:spAutoFit/>
          </a:bodyPr>
          <a:lstStyle/>
          <a:p>
            <a:pPr algn="l">
              <a:lnSpc>
                <a:spcPts val="3455"/>
              </a:lnSpc>
            </a:pPr>
            <a:r>
              <a:rPr lang="en-US" sz="2399" spc="-62">
                <a:solidFill>
                  <a:srgbClr val="F8F2ED"/>
                </a:solidFill>
                <a:latin typeface="Proxima Nova Bold"/>
                <a:ea typeface="Proxima Nova Bold"/>
                <a:cs typeface="Proxima Nova Bold"/>
                <a:sym typeface="Proxima Nova Bold"/>
              </a:rPr>
              <a:t>AI-Driven Insights</a:t>
            </a:r>
          </a:p>
        </p:txBody>
      </p:sp>
      <p:sp>
        <p:nvSpPr>
          <p:cNvPr id="9" name="TextBox 9"/>
          <p:cNvSpPr txBox="1"/>
          <p:nvPr/>
        </p:nvSpPr>
        <p:spPr>
          <a:xfrm>
            <a:off x="11920442" y="5127422"/>
            <a:ext cx="5331714" cy="1640962"/>
          </a:xfrm>
          <a:prstGeom prst="rect">
            <a:avLst/>
          </a:prstGeom>
        </p:spPr>
        <p:txBody>
          <a:bodyPr lIns="0" tIns="0" rIns="0" bIns="0" rtlCol="0" anchor="t">
            <a:spAutoFit/>
          </a:bodyPr>
          <a:lstStyle/>
          <a:p>
            <a:pPr marL="431799" lvl="1" indent="-215899" algn="l">
              <a:lnSpc>
                <a:spcPts val="2599"/>
              </a:lnSpc>
              <a:buFont typeface="Arial"/>
              <a:buChar char="•"/>
            </a:pPr>
            <a:r>
              <a:rPr lang="en-US" sz="1999" spc="1" dirty="0">
                <a:solidFill>
                  <a:srgbClr val="F8F2ED"/>
                </a:solidFill>
                <a:latin typeface="Proxima Nova"/>
                <a:ea typeface="Proxima Nova"/>
                <a:cs typeface="Proxima Nova"/>
                <a:sym typeface="Proxima Nova"/>
              </a:rPr>
              <a:t>Leverages advanced AI for predictive analytics.</a:t>
            </a:r>
          </a:p>
          <a:p>
            <a:pPr marL="431799" lvl="1" indent="-215899" algn="l">
              <a:lnSpc>
                <a:spcPts val="2599"/>
              </a:lnSpc>
              <a:buFont typeface="Arial"/>
              <a:buChar char="•"/>
            </a:pPr>
            <a:r>
              <a:rPr lang="en-US" sz="1999" spc="1" dirty="0">
                <a:solidFill>
                  <a:srgbClr val="F8F2ED"/>
                </a:solidFill>
                <a:latin typeface="Proxima Nova"/>
                <a:ea typeface="Proxima Nova"/>
                <a:cs typeface="Proxima Nova"/>
                <a:sym typeface="Proxima Nova"/>
              </a:rPr>
              <a:t>Supports natural language querying for automated insights within platforms like Power BI.</a:t>
            </a:r>
          </a:p>
        </p:txBody>
      </p:sp>
      <p:sp>
        <p:nvSpPr>
          <p:cNvPr id="10" name="TextBox 10"/>
          <p:cNvSpPr txBox="1"/>
          <p:nvPr/>
        </p:nvSpPr>
        <p:spPr>
          <a:xfrm>
            <a:off x="11110817" y="7267880"/>
            <a:ext cx="6472238" cy="412623"/>
          </a:xfrm>
          <a:prstGeom prst="rect">
            <a:avLst/>
          </a:prstGeom>
        </p:spPr>
        <p:txBody>
          <a:bodyPr lIns="0" tIns="0" rIns="0" bIns="0" rtlCol="0" anchor="t">
            <a:spAutoFit/>
          </a:bodyPr>
          <a:lstStyle/>
          <a:p>
            <a:pPr algn="l">
              <a:lnSpc>
                <a:spcPts val="3455"/>
              </a:lnSpc>
            </a:pPr>
            <a:r>
              <a:rPr lang="en-US" sz="2399" spc="-62">
                <a:solidFill>
                  <a:srgbClr val="F8F2ED"/>
                </a:solidFill>
                <a:latin typeface="Proxima Nova Bold"/>
                <a:ea typeface="Proxima Nova Bold"/>
                <a:cs typeface="Proxima Nova Bold"/>
                <a:sym typeface="Proxima Nova Bold"/>
              </a:rPr>
              <a:t>Affordability &amp; Accessibility</a:t>
            </a:r>
          </a:p>
        </p:txBody>
      </p:sp>
      <p:sp>
        <p:nvSpPr>
          <p:cNvPr id="11" name="TextBox 11"/>
          <p:cNvSpPr txBox="1"/>
          <p:nvPr/>
        </p:nvSpPr>
        <p:spPr>
          <a:xfrm>
            <a:off x="11110817" y="7794803"/>
            <a:ext cx="6141339" cy="1547988"/>
          </a:xfrm>
          <a:prstGeom prst="rect">
            <a:avLst/>
          </a:prstGeom>
        </p:spPr>
        <p:txBody>
          <a:bodyPr lIns="0" tIns="0" rIns="0" bIns="0" rtlCol="0" anchor="t">
            <a:spAutoFit/>
          </a:bodyPr>
          <a:lstStyle/>
          <a:p>
            <a:pPr marL="431799" lvl="1" indent="-215899" algn="l">
              <a:lnSpc>
                <a:spcPts val="3119"/>
              </a:lnSpc>
              <a:buFont typeface="Arial"/>
              <a:buChar char="•"/>
            </a:pPr>
            <a:r>
              <a:rPr lang="en-US" sz="1999" dirty="0">
                <a:solidFill>
                  <a:srgbClr val="F8F2ED"/>
                </a:solidFill>
                <a:latin typeface="Proxima Nova"/>
                <a:ea typeface="Proxima Nova"/>
                <a:cs typeface="Proxima Nova"/>
                <a:sym typeface="Proxima Nova"/>
              </a:rPr>
              <a:t>Competitive pricing models accessible to businesses of all sizes.</a:t>
            </a:r>
          </a:p>
          <a:p>
            <a:pPr marL="431799" lvl="1" indent="-215899" algn="l">
              <a:lnSpc>
                <a:spcPts val="3119"/>
              </a:lnSpc>
              <a:buFont typeface="Arial"/>
              <a:buChar char="•"/>
            </a:pPr>
            <a:r>
              <a:rPr lang="en-US" sz="1999" spc="-1" dirty="0">
                <a:solidFill>
                  <a:srgbClr val="F8F2ED"/>
                </a:solidFill>
                <a:latin typeface="Proxima Nova"/>
                <a:ea typeface="Proxima Nova"/>
                <a:cs typeface="Proxima Nova"/>
                <a:sym typeface="Proxima Nova"/>
              </a:rPr>
              <a:t>High-value, advanced ML capabilities at an affordable cost, ensuring wide reach.</a:t>
            </a:r>
          </a:p>
        </p:txBody>
      </p:sp>
      <p:sp>
        <p:nvSpPr>
          <p:cNvPr id="12" name="TextBox 12"/>
          <p:cNvSpPr txBox="1"/>
          <p:nvPr/>
        </p:nvSpPr>
        <p:spPr>
          <a:xfrm>
            <a:off x="704945" y="7267880"/>
            <a:ext cx="6462712" cy="412623"/>
          </a:xfrm>
          <a:prstGeom prst="rect">
            <a:avLst/>
          </a:prstGeom>
        </p:spPr>
        <p:txBody>
          <a:bodyPr lIns="0" tIns="0" rIns="0" bIns="0" rtlCol="0" anchor="t">
            <a:spAutoFit/>
          </a:bodyPr>
          <a:lstStyle/>
          <a:p>
            <a:pPr algn="r">
              <a:lnSpc>
                <a:spcPts val="3455"/>
              </a:lnSpc>
            </a:pPr>
            <a:r>
              <a:rPr lang="en-US" sz="2399" spc="-62">
                <a:solidFill>
                  <a:srgbClr val="F8F2ED"/>
                </a:solidFill>
                <a:latin typeface="Proxima Nova Bold"/>
                <a:ea typeface="Proxima Nova Bold"/>
                <a:cs typeface="Proxima Nova Bold"/>
                <a:sym typeface="Proxima Nova Bold"/>
              </a:rPr>
              <a:t>Customizability</a:t>
            </a:r>
          </a:p>
        </p:txBody>
      </p:sp>
      <p:sp>
        <p:nvSpPr>
          <p:cNvPr id="13" name="TextBox 13"/>
          <p:cNvSpPr txBox="1"/>
          <p:nvPr/>
        </p:nvSpPr>
        <p:spPr>
          <a:xfrm>
            <a:off x="1338528" y="7845000"/>
            <a:ext cx="5829129" cy="1398011"/>
          </a:xfrm>
          <a:prstGeom prst="rect">
            <a:avLst/>
          </a:prstGeom>
        </p:spPr>
        <p:txBody>
          <a:bodyPr lIns="0" tIns="0" rIns="0" bIns="0" rtlCol="0" anchor="t">
            <a:spAutoFit/>
          </a:bodyPr>
          <a:lstStyle/>
          <a:p>
            <a:pPr marL="388620" lvl="1" indent="-194310" algn="l">
              <a:lnSpc>
                <a:spcPts val="2808"/>
              </a:lnSpc>
              <a:buFont typeface="Arial"/>
              <a:buChar char="•"/>
            </a:pPr>
            <a:r>
              <a:rPr lang="en-US" sz="1800" dirty="0">
                <a:solidFill>
                  <a:srgbClr val="F8F2ED"/>
                </a:solidFill>
                <a:latin typeface="Proxima Nova"/>
                <a:ea typeface="Proxima Nova"/>
                <a:cs typeface="Proxima Nova"/>
                <a:sym typeface="Proxima Nova"/>
              </a:rPr>
              <a:t>Tailored dashboards and KPI metrics for specific business needs.</a:t>
            </a:r>
          </a:p>
          <a:p>
            <a:pPr marL="388620" lvl="1" indent="-194310" algn="l">
              <a:lnSpc>
                <a:spcPts val="2808"/>
              </a:lnSpc>
              <a:buFont typeface="Arial"/>
              <a:buChar char="•"/>
            </a:pPr>
            <a:r>
              <a:rPr lang="en-US" sz="1800" spc="-1" dirty="0">
                <a:solidFill>
                  <a:srgbClr val="F8F2ED"/>
                </a:solidFill>
                <a:latin typeface="Proxima Nova"/>
                <a:ea typeface="Proxima Nova"/>
                <a:cs typeface="Proxima Nova"/>
                <a:sym typeface="Proxima Nova"/>
              </a:rPr>
              <a:t>Ensures relevance and usability with personalized insights for every user.</a:t>
            </a:r>
          </a:p>
        </p:txBody>
      </p:sp>
      <p:sp>
        <p:nvSpPr>
          <p:cNvPr id="14" name="TextBox 14"/>
          <p:cNvSpPr txBox="1"/>
          <p:nvPr/>
        </p:nvSpPr>
        <p:spPr>
          <a:xfrm>
            <a:off x="704945" y="4544111"/>
            <a:ext cx="5653088" cy="412623"/>
          </a:xfrm>
          <a:prstGeom prst="rect">
            <a:avLst/>
          </a:prstGeom>
        </p:spPr>
        <p:txBody>
          <a:bodyPr lIns="0" tIns="0" rIns="0" bIns="0" rtlCol="0" anchor="t">
            <a:spAutoFit/>
          </a:bodyPr>
          <a:lstStyle/>
          <a:p>
            <a:pPr algn="r">
              <a:lnSpc>
                <a:spcPts val="3455"/>
              </a:lnSpc>
            </a:pPr>
            <a:r>
              <a:rPr lang="en-US" sz="2399" spc="-62">
                <a:solidFill>
                  <a:srgbClr val="F8F2ED"/>
                </a:solidFill>
                <a:latin typeface="Proxima Nova Bold"/>
                <a:ea typeface="Proxima Nova Bold"/>
                <a:cs typeface="Proxima Nova Bold"/>
                <a:sym typeface="Proxima Nova Bold"/>
              </a:rPr>
              <a:t>Seamless Integrations</a:t>
            </a:r>
          </a:p>
        </p:txBody>
      </p:sp>
      <p:sp>
        <p:nvSpPr>
          <p:cNvPr id="15" name="TextBox 15"/>
          <p:cNvSpPr txBox="1"/>
          <p:nvPr/>
        </p:nvSpPr>
        <p:spPr>
          <a:xfrm>
            <a:off x="1021556" y="5070272"/>
            <a:ext cx="5438775" cy="1937385"/>
          </a:xfrm>
          <a:prstGeom prst="rect">
            <a:avLst/>
          </a:prstGeom>
        </p:spPr>
        <p:txBody>
          <a:bodyPr lIns="0" tIns="0" rIns="0" bIns="0" rtlCol="0" anchor="t">
            <a:spAutoFit/>
          </a:bodyPr>
          <a:lstStyle/>
          <a:p>
            <a:pPr marL="431801" lvl="1" indent="-215900" algn="l">
              <a:lnSpc>
                <a:spcPts val="3120"/>
              </a:lnSpc>
              <a:buFont typeface="Arial"/>
              <a:buChar char="•"/>
            </a:pPr>
            <a:r>
              <a:rPr lang="en-US" sz="2000" dirty="0">
                <a:solidFill>
                  <a:srgbClr val="F8F2ED"/>
                </a:solidFill>
                <a:latin typeface="Proxima Nova"/>
                <a:ea typeface="Proxima Nova"/>
                <a:cs typeface="Proxima Nova"/>
                <a:sym typeface="Proxima Nova"/>
              </a:rPr>
              <a:t>Seamless integration with Power BI, Microsoft, and Google Workspace.</a:t>
            </a:r>
          </a:p>
          <a:p>
            <a:pPr marL="431801" lvl="1" indent="-215900" algn="l">
              <a:lnSpc>
                <a:spcPts val="3120"/>
              </a:lnSpc>
              <a:buFont typeface="Arial"/>
              <a:buChar char="•"/>
            </a:pPr>
            <a:r>
              <a:rPr lang="en-US" sz="2000" spc="-1" dirty="0">
                <a:solidFill>
                  <a:srgbClr val="F8F2ED"/>
                </a:solidFill>
                <a:latin typeface="Proxima Nova"/>
                <a:ea typeface="Proxima Nova"/>
                <a:cs typeface="Proxima Nova"/>
                <a:sym typeface="Proxima Nova"/>
              </a:rPr>
              <a:t>Enhances efficiency and collaboration across platforms with plug-and-play modules.</a:t>
            </a:r>
          </a:p>
          <a:p>
            <a:pPr algn="l">
              <a:lnSpc>
                <a:spcPts val="3120"/>
              </a:lnSpc>
            </a:pPr>
            <a:endParaRPr lang="en-US" sz="2000" spc="-1" dirty="0">
              <a:solidFill>
                <a:srgbClr val="F8F2ED"/>
              </a:solidFill>
              <a:latin typeface="Proxima Nova"/>
              <a:ea typeface="Proxima Nova"/>
              <a:cs typeface="Proxima Nova"/>
              <a:sym typeface="Proxima Nova"/>
            </a:endParaRPr>
          </a:p>
        </p:txBody>
      </p:sp>
      <p:sp>
        <p:nvSpPr>
          <p:cNvPr id="16" name="TextBox 16"/>
          <p:cNvSpPr txBox="1"/>
          <p:nvPr/>
        </p:nvSpPr>
        <p:spPr>
          <a:xfrm>
            <a:off x="1028700" y="923925"/>
            <a:ext cx="6956914" cy="943656"/>
          </a:xfrm>
          <a:prstGeom prst="rect">
            <a:avLst/>
          </a:prstGeom>
        </p:spPr>
        <p:txBody>
          <a:bodyPr lIns="0" tIns="0" rIns="0" bIns="0" rtlCol="0" anchor="t">
            <a:spAutoFit/>
          </a:bodyPr>
          <a:lstStyle/>
          <a:p>
            <a:pPr algn="l">
              <a:lnSpc>
                <a:spcPts val="7800"/>
              </a:lnSpc>
            </a:pPr>
            <a:r>
              <a:rPr lang="en-US" sz="6000" spc="-153" dirty="0">
                <a:solidFill>
                  <a:srgbClr val="00B0F0"/>
                </a:solidFill>
                <a:latin typeface="Helios Extended Bold"/>
                <a:ea typeface="Helios Extended Bold"/>
                <a:cs typeface="Helios Extended Bold"/>
                <a:sym typeface="Helios Extended Bold"/>
              </a:rPr>
              <a:t> </a:t>
            </a:r>
            <a:r>
              <a:rPr lang="en-US" sz="6000" spc="-153" dirty="0">
                <a:solidFill>
                  <a:schemeClr val="bg1"/>
                </a:solidFill>
                <a:latin typeface="Helios Extended Bold"/>
                <a:ea typeface="Helios Extended Bold"/>
                <a:cs typeface="Helios Extended Bold"/>
                <a:sym typeface="Helios Extended Bold"/>
              </a:rPr>
              <a:t>Our</a:t>
            </a:r>
            <a:r>
              <a:rPr lang="en-US" sz="6000" spc="-153" dirty="0">
                <a:solidFill>
                  <a:srgbClr val="00B0F0"/>
                </a:solidFill>
                <a:latin typeface="Helios Extended Bold"/>
                <a:ea typeface="Helios Extended Bold"/>
                <a:cs typeface="Helios Extended Bold"/>
                <a:sym typeface="Helios Extended Bold"/>
              </a:rPr>
              <a:t> Solution</a:t>
            </a:r>
          </a:p>
        </p:txBody>
      </p:sp>
      <p:sp>
        <p:nvSpPr>
          <p:cNvPr id="17" name="Freeform 17"/>
          <p:cNvSpPr/>
          <p:nvPr/>
        </p:nvSpPr>
        <p:spPr>
          <a:xfrm>
            <a:off x="10970419" y="5077346"/>
            <a:ext cx="696608" cy="696608"/>
          </a:xfrm>
          <a:custGeom>
            <a:avLst/>
            <a:gdLst/>
            <a:ahLst/>
            <a:cxnLst/>
            <a:rect l="l" t="t" r="r" b="b"/>
            <a:pathLst>
              <a:path w="696608" h="696608">
                <a:moveTo>
                  <a:pt x="0" y="0"/>
                </a:moveTo>
                <a:lnTo>
                  <a:pt x="696607" y="0"/>
                </a:lnTo>
                <a:lnTo>
                  <a:pt x="696607" y="696608"/>
                </a:lnTo>
                <a:lnTo>
                  <a:pt x="0" y="696608"/>
                </a:lnTo>
                <a:lnTo>
                  <a:pt x="0" y="0"/>
                </a:lnTo>
                <a:close/>
              </a:path>
            </a:pathLst>
          </a:custGeom>
          <a:blipFill>
            <a:blip r:embed="rId3"/>
            <a:stretch>
              <a:fillRect/>
            </a:stretch>
          </a:blipFill>
        </p:spPr>
      </p:sp>
      <p:sp>
        <p:nvSpPr>
          <p:cNvPr id="18" name="TextBox 18"/>
          <p:cNvSpPr txBox="1"/>
          <p:nvPr/>
        </p:nvSpPr>
        <p:spPr>
          <a:xfrm>
            <a:off x="11150872" y="5247475"/>
            <a:ext cx="342499" cy="308726"/>
          </a:xfrm>
          <a:prstGeom prst="rect">
            <a:avLst/>
          </a:prstGeom>
        </p:spPr>
        <p:txBody>
          <a:bodyPr lIns="0" tIns="0" rIns="0" bIns="0" rtlCol="0" anchor="t">
            <a:spAutoFit/>
          </a:bodyPr>
          <a:lstStyle/>
          <a:p>
            <a:pPr algn="ctr">
              <a:lnSpc>
                <a:spcPts val="2569"/>
              </a:lnSpc>
            </a:pPr>
            <a:r>
              <a:rPr lang="en-US" sz="1713" spc="-18">
                <a:solidFill>
                  <a:srgbClr val="F8F2ED"/>
                </a:solidFill>
                <a:latin typeface="Proxima Nova Bold"/>
                <a:ea typeface="Proxima Nova Bold"/>
                <a:cs typeface="Proxima Nova Bold"/>
                <a:sym typeface="Proxima Nova Bold"/>
              </a:rPr>
              <a:t>02</a:t>
            </a:r>
          </a:p>
        </p:txBody>
      </p:sp>
      <p:sp>
        <p:nvSpPr>
          <p:cNvPr id="19" name="Freeform 19"/>
          <p:cNvSpPr/>
          <p:nvPr/>
        </p:nvSpPr>
        <p:spPr>
          <a:xfrm>
            <a:off x="10273811" y="7631951"/>
            <a:ext cx="696608" cy="696608"/>
          </a:xfrm>
          <a:custGeom>
            <a:avLst/>
            <a:gdLst/>
            <a:ahLst/>
            <a:cxnLst/>
            <a:rect l="l" t="t" r="r" b="b"/>
            <a:pathLst>
              <a:path w="696608" h="696608">
                <a:moveTo>
                  <a:pt x="0" y="0"/>
                </a:moveTo>
                <a:lnTo>
                  <a:pt x="696608" y="0"/>
                </a:lnTo>
                <a:lnTo>
                  <a:pt x="696608" y="696608"/>
                </a:lnTo>
                <a:lnTo>
                  <a:pt x="0" y="696608"/>
                </a:lnTo>
                <a:lnTo>
                  <a:pt x="0" y="0"/>
                </a:lnTo>
                <a:close/>
              </a:path>
            </a:pathLst>
          </a:custGeom>
          <a:blipFill>
            <a:blip r:embed="rId3"/>
            <a:stretch>
              <a:fillRect/>
            </a:stretch>
          </a:blipFill>
        </p:spPr>
      </p:sp>
      <p:sp>
        <p:nvSpPr>
          <p:cNvPr id="20" name="TextBox 20"/>
          <p:cNvSpPr txBox="1"/>
          <p:nvPr/>
        </p:nvSpPr>
        <p:spPr>
          <a:xfrm>
            <a:off x="10454265" y="7802080"/>
            <a:ext cx="342499" cy="308726"/>
          </a:xfrm>
          <a:prstGeom prst="rect">
            <a:avLst/>
          </a:prstGeom>
        </p:spPr>
        <p:txBody>
          <a:bodyPr lIns="0" tIns="0" rIns="0" bIns="0" rtlCol="0" anchor="t">
            <a:spAutoFit/>
          </a:bodyPr>
          <a:lstStyle/>
          <a:p>
            <a:pPr algn="ctr">
              <a:lnSpc>
                <a:spcPts val="2569"/>
              </a:lnSpc>
            </a:pPr>
            <a:r>
              <a:rPr lang="en-US" sz="1713" spc="-18">
                <a:solidFill>
                  <a:srgbClr val="F8F2ED"/>
                </a:solidFill>
                <a:latin typeface="Proxima Nova Bold"/>
                <a:ea typeface="Proxima Nova Bold"/>
                <a:cs typeface="Proxima Nova Bold"/>
                <a:sym typeface="Proxima Nova Bold"/>
              </a:rPr>
              <a:t>03</a:t>
            </a:r>
          </a:p>
        </p:txBody>
      </p:sp>
      <p:sp>
        <p:nvSpPr>
          <p:cNvPr id="21" name="Freeform 21"/>
          <p:cNvSpPr/>
          <p:nvPr/>
        </p:nvSpPr>
        <p:spPr>
          <a:xfrm>
            <a:off x="7289006" y="7631951"/>
            <a:ext cx="696608" cy="696608"/>
          </a:xfrm>
          <a:custGeom>
            <a:avLst/>
            <a:gdLst/>
            <a:ahLst/>
            <a:cxnLst/>
            <a:rect l="l" t="t" r="r" b="b"/>
            <a:pathLst>
              <a:path w="696608" h="696608">
                <a:moveTo>
                  <a:pt x="0" y="0"/>
                </a:moveTo>
                <a:lnTo>
                  <a:pt x="696608" y="0"/>
                </a:lnTo>
                <a:lnTo>
                  <a:pt x="696608" y="696608"/>
                </a:lnTo>
                <a:lnTo>
                  <a:pt x="0" y="696608"/>
                </a:lnTo>
                <a:lnTo>
                  <a:pt x="0" y="0"/>
                </a:lnTo>
                <a:close/>
              </a:path>
            </a:pathLst>
          </a:custGeom>
          <a:blipFill>
            <a:blip r:embed="rId3"/>
            <a:stretch>
              <a:fillRect/>
            </a:stretch>
          </a:blipFill>
        </p:spPr>
      </p:sp>
      <p:sp>
        <p:nvSpPr>
          <p:cNvPr id="22" name="TextBox 22"/>
          <p:cNvSpPr txBox="1"/>
          <p:nvPr/>
        </p:nvSpPr>
        <p:spPr>
          <a:xfrm>
            <a:off x="7469460" y="7802080"/>
            <a:ext cx="342499" cy="308726"/>
          </a:xfrm>
          <a:prstGeom prst="rect">
            <a:avLst/>
          </a:prstGeom>
        </p:spPr>
        <p:txBody>
          <a:bodyPr lIns="0" tIns="0" rIns="0" bIns="0" rtlCol="0" anchor="t">
            <a:spAutoFit/>
          </a:bodyPr>
          <a:lstStyle/>
          <a:p>
            <a:pPr algn="ctr">
              <a:lnSpc>
                <a:spcPts val="2569"/>
              </a:lnSpc>
            </a:pPr>
            <a:r>
              <a:rPr lang="en-US" sz="1713" spc="-18">
                <a:solidFill>
                  <a:srgbClr val="F8F2ED"/>
                </a:solidFill>
                <a:latin typeface="Proxima Nova Bold"/>
                <a:ea typeface="Proxima Nova Bold"/>
                <a:cs typeface="Proxima Nova Bold"/>
                <a:sym typeface="Proxima Nova Bold"/>
              </a:rPr>
              <a:t>04</a:t>
            </a:r>
          </a:p>
        </p:txBody>
      </p:sp>
      <p:sp>
        <p:nvSpPr>
          <p:cNvPr id="23" name="Freeform 23"/>
          <p:cNvSpPr/>
          <p:nvPr/>
        </p:nvSpPr>
        <p:spPr>
          <a:xfrm>
            <a:off x="6597161" y="5077346"/>
            <a:ext cx="696608" cy="696608"/>
          </a:xfrm>
          <a:custGeom>
            <a:avLst/>
            <a:gdLst/>
            <a:ahLst/>
            <a:cxnLst/>
            <a:rect l="l" t="t" r="r" b="b"/>
            <a:pathLst>
              <a:path w="696608" h="696608">
                <a:moveTo>
                  <a:pt x="0" y="0"/>
                </a:moveTo>
                <a:lnTo>
                  <a:pt x="696608" y="0"/>
                </a:lnTo>
                <a:lnTo>
                  <a:pt x="696608" y="696608"/>
                </a:lnTo>
                <a:lnTo>
                  <a:pt x="0" y="696608"/>
                </a:lnTo>
                <a:lnTo>
                  <a:pt x="0" y="0"/>
                </a:lnTo>
                <a:close/>
              </a:path>
            </a:pathLst>
          </a:custGeom>
          <a:blipFill>
            <a:blip r:embed="rId3"/>
            <a:stretch>
              <a:fillRect/>
            </a:stretch>
          </a:blipFill>
        </p:spPr>
      </p:sp>
      <p:sp>
        <p:nvSpPr>
          <p:cNvPr id="24" name="TextBox 24"/>
          <p:cNvSpPr txBox="1"/>
          <p:nvPr/>
        </p:nvSpPr>
        <p:spPr>
          <a:xfrm>
            <a:off x="6777615" y="5247475"/>
            <a:ext cx="342499" cy="308726"/>
          </a:xfrm>
          <a:prstGeom prst="rect">
            <a:avLst/>
          </a:prstGeom>
        </p:spPr>
        <p:txBody>
          <a:bodyPr lIns="0" tIns="0" rIns="0" bIns="0" rtlCol="0" anchor="t">
            <a:spAutoFit/>
          </a:bodyPr>
          <a:lstStyle/>
          <a:p>
            <a:pPr algn="ctr">
              <a:lnSpc>
                <a:spcPts val="2569"/>
              </a:lnSpc>
            </a:pPr>
            <a:r>
              <a:rPr lang="en-US" sz="1713" spc="-18">
                <a:solidFill>
                  <a:srgbClr val="F8F2ED"/>
                </a:solidFill>
                <a:latin typeface="Proxima Nova Bold"/>
                <a:ea typeface="Proxima Nova Bold"/>
                <a:cs typeface="Proxima Nova Bold"/>
                <a:sym typeface="Proxima Nova Bold"/>
              </a:rPr>
              <a:t>05</a:t>
            </a:r>
          </a:p>
        </p:txBody>
      </p:sp>
      <p:sp>
        <p:nvSpPr>
          <p:cNvPr id="25" name="Freeform 25"/>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4">
              <a:alphaModFix amt="13000"/>
              <a:extLst>
                <a:ext uri="{96DAC541-7B7A-43D3-8B79-37D633B846F1}">
                  <asvg:svgBlip xmlns:asvg="http://schemas.microsoft.com/office/drawing/2016/SVG/main" r:embed="rId5"/>
                </a:ext>
              </a:extLst>
            </a:blip>
            <a:stretch>
              <a:fillRect/>
            </a:stretch>
          </a:blipFill>
        </p:spPr>
      </p:sp>
      <p:sp>
        <p:nvSpPr>
          <p:cNvPr id="26" name="Freeform 26"/>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7" name="Group 27"/>
          <p:cNvGrpSpPr/>
          <p:nvPr/>
        </p:nvGrpSpPr>
        <p:grpSpPr>
          <a:xfrm>
            <a:off x="13427142" y="0"/>
            <a:ext cx="4860858" cy="1349680"/>
            <a:chOff x="0" y="0"/>
            <a:chExt cx="1509080" cy="419015"/>
          </a:xfrm>
        </p:grpSpPr>
        <p:sp>
          <p:nvSpPr>
            <p:cNvPr id="28" name="Freeform 28"/>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29" name="TextBox 29"/>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30"/>
          <p:cNvSpPr/>
          <p:nvPr/>
        </p:nvSpPr>
        <p:spPr>
          <a:xfrm>
            <a:off x="13586244" y="795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8"/>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987414" y="3076208"/>
            <a:ext cx="7620000" cy="4877939"/>
            <a:chOff x="0" y="-38100"/>
            <a:chExt cx="2006914" cy="1031824"/>
          </a:xfrm>
        </p:grpSpPr>
        <p:sp>
          <p:nvSpPr>
            <p:cNvPr id="7" name="Freeform 7"/>
            <p:cNvSpPr/>
            <p:nvPr/>
          </p:nvSpPr>
          <p:spPr>
            <a:xfrm>
              <a:off x="0" y="0"/>
              <a:ext cx="2006914" cy="993724"/>
            </a:xfrm>
            <a:custGeom>
              <a:avLst/>
              <a:gdLst/>
              <a:ahLst/>
              <a:cxnLst/>
              <a:rect l="l" t="t" r="r" b="b"/>
              <a:pathLst>
                <a:path w="2006914" h="993724">
                  <a:moveTo>
                    <a:pt x="30480" y="0"/>
                  </a:moveTo>
                  <a:lnTo>
                    <a:pt x="1976434" y="0"/>
                  </a:lnTo>
                  <a:cubicBezTo>
                    <a:pt x="1993267" y="0"/>
                    <a:pt x="2006914" y="13646"/>
                    <a:pt x="2006914" y="30480"/>
                  </a:cubicBezTo>
                  <a:lnTo>
                    <a:pt x="2006914" y="963244"/>
                  </a:lnTo>
                  <a:cubicBezTo>
                    <a:pt x="2006914" y="971328"/>
                    <a:pt x="2003702" y="979080"/>
                    <a:pt x="1997986" y="984797"/>
                  </a:cubicBezTo>
                  <a:cubicBezTo>
                    <a:pt x="1992270" y="990513"/>
                    <a:pt x="1984517" y="993724"/>
                    <a:pt x="1976434" y="993724"/>
                  </a:cubicBezTo>
                  <a:lnTo>
                    <a:pt x="30480" y="993724"/>
                  </a:lnTo>
                  <a:cubicBezTo>
                    <a:pt x="13646" y="993724"/>
                    <a:pt x="0" y="980078"/>
                    <a:pt x="0" y="963244"/>
                  </a:cubicBezTo>
                  <a:lnTo>
                    <a:pt x="0" y="30480"/>
                  </a:lnTo>
                  <a:cubicBezTo>
                    <a:pt x="0" y="13646"/>
                    <a:pt x="13646" y="0"/>
                    <a:pt x="30480" y="0"/>
                  </a:cubicBezTo>
                  <a:close/>
                </a:path>
              </a:pathLst>
            </a:custGeom>
            <a:solidFill>
              <a:srgbClr val="F8F2ED"/>
            </a:solidFill>
          </p:spPr>
          <p:txBody>
            <a:bodyPr/>
            <a:lstStyle/>
            <a:p>
              <a:endParaRPr lang="en-IN" dirty="0"/>
            </a:p>
          </p:txBody>
        </p:sp>
        <p:sp>
          <p:nvSpPr>
            <p:cNvPr id="8" name="TextBox 8"/>
            <p:cNvSpPr txBox="1"/>
            <p:nvPr/>
          </p:nvSpPr>
          <p:spPr>
            <a:xfrm>
              <a:off x="0" y="-38100"/>
              <a:ext cx="2006914" cy="103182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102714" y="3254591"/>
            <a:ext cx="8100879" cy="4727143"/>
            <a:chOff x="0" y="0"/>
            <a:chExt cx="1962977" cy="993724"/>
          </a:xfrm>
        </p:grpSpPr>
        <p:sp>
          <p:nvSpPr>
            <p:cNvPr id="10" name="Freeform 10"/>
            <p:cNvSpPr/>
            <p:nvPr/>
          </p:nvSpPr>
          <p:spPr>
            <a:xfrm>
              <a:off x="0" y="0"/>
              <a:ext cx="1962977" cy="993724"/>
            </a:xfrm>
            <a:custGeom>
              <a:avLst/>
              <a:gdLst/>
              <a:ahLst/>
              <a:cxnLst/>
              <a:rect l="l" t="t" r="r" b="b"/>
              <a:pathLst>
                <a:path w="1962977" h="993724">
                  <a:moveTo>
                    <a:pt x="31162" y="0"/>
                  </a:moveTo>
                  <a:lnTo>
                    <a:pt x="1931815" y="0"/>
                  </a:lnTo>
                  <a:cubicBezTo>
                    <a:pt x="1949025" y="0"/>
                    <a:pt x="1962977" y="13952"/>
                    <a:pt x="1962977" y="31162"/>
                  </a:cubicBezTo>
                  <a:lnTo>
                    <a:pt x="1962977" y="962562"/>
                  </a:lnTo>
                  <a:cubicBezTo>
                    <a:pt x="1962977" y="970826"/>
                    <a:pt x="1959694" y="978753"/>
                    <a:pt x="1953850" y="984597"/>
                  </a:cubicBezTo>
                  <a:cubicBezTo>
                    <a:pt x="1948006" y="990441"/>
                    <a:pt x="1940080" y="993724"/>
                    <a:pt x="1931815" y="993724"/>
                  </a:cubicBezTo>
                  <a:lnTo>
                    <a:pt x="31162" y="993724"/>
                  </a:lnTo>
                  <a:cubicBezTo>
                    <a:pt x="13952" y="993724"/>
                    <a:pt x="0" y="979772"/>
                    <a:pt x="0" y="962562"/>
                  </a:cubicBezTo>
                  <a:lnTo>
                    <a:pt x="0" y="31162"/>
                  </a:lnTo>
                  <a:cubicBezTo>
                    <a:pt x="0" y="22897"/>
                    <a:pt x="3283" y="14971"/>
                    <a:pt x="9127" y="9127"/>
                  </a:cubicBezTo>
                  <a:cubicBezTo>
                    <a:pt x="14971" y="3283"/>
                    <a:pt x="22897" y="0"/>
                    <a:pt x="31162" y="0"/>
                  </a:cubicBezTo>
                  <a:close/>
                </a:path>
              </a:pathLst>
            </a:custGeom>
            <a:solidFill>
              <a:srgbClr val="F8F2ED"/>
            </a:solidFill>
          </p:spPr>
        </p:sp>
        <p:sp>
          <p:nvSpPr>
            <p:cNvPr id="11" name="TextBox 11"/>
            <p:cNvSpPr txBox="1"/>
            <p:nvPr/>
          </p:nvSpPr>
          <p:spPr>
            <a:xfrm>
              <a:off x="0" y="-38100"/>
              <a:ext cx="1962977" cy="1031824"/>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690821" y="1648141"/>
            <a:ext cx="7937919" cy="1263295"/>
          </a:xfrm>
          <a:prstGeom prst="rect">
            <a:avLst/>
          </a:prstGeom>
        </p:spPr>
        <p:txBody>
          <a:bodyPr wrap="square" lIns="0" tIns="0" rIns="0" bIns="0" rtlCol="0" anchor="t">
            <a:spAutoFit/>
          </a:bodyPr>
          <a:lstStyle/>
          <a:p>
            <a:pPr algn="l">
              <a:lnSpc>
                <a:spcPts val="10560"/>
              </a:lnSpc>
            </a:pPr>
            <a:r>
              <a:rPr lang="en-US" sz="8000" dirty="0">
                <a:solidFill>
                  <a:srgbClr val="F8F2ED"/>
                </a:solidFill>
                <a:latin typeface="Helios Extended"/>
                <a:ea typeface="Helios Extended"/>
                <a:cs typeface="Helios Extended"/>
                <a:sym typeface="Helios Extended"/>
              </a:rPr>
              <a:t>Our </a:t>
            </a:r>
            <a:r>
              <a:rPr lang="en-US" sz="8000" dirty="0">
                <a:solidFill>
                  <a:srgbClr val="00B050"/>
                </a:solidFill>
                <a:latin typeface="Helios Extended"/>
                <a:ea typeface="Helios Extended"/>
                <a:cs typeface="Helios Extended"/>
                <a:sym typeface="Helios Extended"/>
              </a:rPr>
              <a:t>Expertise</a:t>
            </a:r>
          </a:p>
        </p:txBody>
      </p:sp>
      <p:sp>
        <p:nvSpPr>
          <p:cNvPr id="15" name="TextBox 15"/>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16" name="TextBox 16"/>
          <p:cNvSpPr txBox="1"/>
          <p:nvPr/>
        </p:nvSpPr>
        <p:spPr>
          <a:xfrm>
            <a:off x="3769559" y="3595161"/>
            <a:ext cx="2816874" cy="386715"/>
          </a:xfrm>
          <a:prstGeom prst="rect">
            <a:avLst/>
          </a:prstGeom>
        </p:spPr>
        <p:txBody>
          <a:bodyPr lIns="0" tIns="0" rIns="0" bIns="0" rtlCol="0" anchor="t">
            <a:spAutoFit/>
          </a:bodyPr>
          <a:lstStyle/>
          <a:p>
            <a:pPr algn="l">
              <a:lnSpc>
                <a:spcPts val="2879"/>
              </a:lnSpc>
            </a:pPr>
            <a:r>
              <a:rPr lang="en-US" sz="2999" spc="-191" dirty="0">
                <a:solidFill>
                  <a:srgbClr val="1C1717"/>
                </a:solidFill>
                <a:latin typeface="Proxima Nova Bold"/>
                <a:ea typeface="Proxima Nova Bold"/>
                <a:cs typeface="Proxima Nova Bold"/>
                <a:sym typeface="Proxima Nova Bold"/>
              </a:rPr>
              <a:t>Consulting</a:t>
            </a:r>
          </a:p>
        </p:txBody>
      </p:sp>
      <p:sp>
        <p:nvSpPr>
          <p:cNvPr id="17" name="TextBox 17"/>
          <p:cNvSpPr txBox="1"/>
          <p:nvPr/>
        </p:nvSpPr>
        <p:spPr>
          <a:xfrm>
            <a:off x="3769559" y="4089307"/>
            <a:ext cx="4671034" cy="3525389"/>
          </a:xfrm>
          <a:prstGeom prst="rect">
            <a:avLst/>
          </a:prstGeom>
        </p:spPr>
        <p:txBody>
          <a:bodyPr wrap="square" lIns="0" tIns="0" rIns="0" bIns="0" rtlCol="0" anchor="t">
            <a:spAutoFit/>
          </a:bodyPr>
          <a:lstStyle/>
          <a:p>
            <a:pPr algn="l">
              <a:lnSpc>
                <a:spcPts val="3959"/>
              </a:lnSpc>
            </a:pPr>
            <a:r>
              <a:rPr lang="en-US" sz="2199" dirty="0">
                <a:solidFill>
                  <a:srgbClr val="1C1717"/>
                </a:solidFill>
                <a:latin typeface="Proxima Nova" panose="020B0604020202020204" charset="0"/>
                <a:ea typeface="Proxima Nova Bold"/>
                <a:cs typeface="Proxima Nova Bold"/>
                <a:sym typeface="Proxima Nova Bold"/>
              </a:rPr>
              <a:t>Our experts guide your organization through the ML integration journey:</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Create a custom roadmap for data insights.</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Evaluate existing workflows.</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Implement advanced AI-powered analytics tools.</a:t>
            </a:r>
          </a:p>
        </p:txBody>
      </p:sp>
      <p:sp>
        <p:nvSpPr>
          <p:cNvPr id="18" name="TextBox 18"/>
          <p:cNvSpPr txBox="1"/>
          <p:nvPr/>
        </p:nvSpPr>
        <p:spPr>
          <a:xfrm>
            <a:off x="11950686" y="3596390"/>
            <a:ext cx="2398844" cy="386715"/>
          </a:xfrm>
          <a:prstGeom prst="rect">
            <a:avLst/>
          </a:prstGeom>
        </p:spPr>
        <p:txBody>
          <a:bodyPr lIns="0" tIns="0" rIns="0" bIns="0" rtlCol="0" anchor="t">
            <a:spAutoFit/>
          </a:bodyPr>
          <a:lstStyle/>
          <a:p>
            <a:pPr algn="l">
              <a:lnSpc>
                <a:spcPts val="2879"/>
              </a:lnSpc>
            </a:pPr>
            <a:r>
              <a:rPr lang="en-US" sz="2999" spc="-191" dirty="0">
                <a:solidFill>
                  <a:srgbClr val="1C1717"/>
                </a:solidFill>
                <a:latin typeface="Proxima Nova Bold"/>
                <a:ea typeface="Proxima Nova Bold"/>
                <a:cs typeface="Proxima Nova Bold"/>
                <a:sym typeface="Proxima Nova Bold"/>
              </a:rPr>
              <a:t>Integration</a:t>
            </a:r>
          </a:p>
        </p:txBody>
      </p:sp>
      <p:sp>
        <p:nvSpPr>
          <p:cNvPr id="19" name="TextBox 19"/>
          <p:cNvSpPr txBox="1"/>
          <p:nvPr/>
        </p:nvSpPr>
        <p:spPr>
          <a:xfrm>
            <a:off x="11950686" y="4089307"/>
            <a:ext cx="5024307" cy="3525389"/>
          </a:xfrm>
          <a:prstGeom prst="rect">
            <a:avLst/>
          </a:prstGeom>
        </p:spPr>
        <p:txBody>
          <a:bodyPr wrap="square" lIns="0" tIns="0" rIns="0" bIns="0" rtlCol="0" anchor="t">
            <a:spAutoFit/>
          </a:bodyPr>
          <a:lstStyle/>
          <a:p>
            <a:pPr algn="l">
              <a:lnSpc>
                <a:spcPts val="3959"/>
              </a:lnSpc>
            </a:pPr>
            <a:r>
              <a:rPr lang="en-US" sz="2199" dirty="0">
                <a:solidFill>
                  <a:srgbClr val="1C1717"/>
                </a:solidFill>
                <a:latin typeface="Proxima Nova" panose="020B0604020202020204" charset="0"/>
                <a:ea typeface="Proxima Nova Bold"/>
                <a:cs typeface="Proxima Nova Bold"/>
                <a:sym typeface="Proxima Nova Bold"/>
              </a:rPr>
              <a:t>With ScaleNow integration services, decision-makers receive real-time insights:</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Connect with multiple data sources.</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Integrate AI-based anomaly detection.</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Enhance data exploration and KPI tracking.</a:t>
            </a:r>
          </a:p>
        </p:txBody>
      </p:sp>
      <p:grpSp>
        <p:nvGrpSpPr>
          <p:cNvPr id="20" name="Group 20"/>
          <p:cNvGrpSpPr/>
          <p:nvPr/>
        </p:nvGrpSpPr>
        <p:grpSpPr>
          <a:xfrm>
            <a:off x="12398442" y="1028700"/>
            <a:ext cx="4860858" cy="1349680"/>
            <a:chOff x="0" y="0"/>
            <a:chExt cx="1509080" cy="419015"/>
          </a:xfrm>
        </p:grpSpPr>
        <p:sp>
          <p:nvSpPr>
            <p:cNvPr id="21" name="Freeform 21"/>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22" name="TextBox 22"/>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pic>
        <p:nvPicPr>
          <p:cNvPr id="25" name="Graphic 24" descr="Boardroom with solid fill">
            <a:extLst>
              <a:ext uri="{FF2B5EF4-FFF2-40B4-BE49-F238E27FC236}">
                <a16:creationId xmlns:a16="http://schemas.microsoft.com/office/drawing/2014/main" id="{5B7547AE-F180-DD5E-C084-6110C1EED3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63664" y="4608358"/>
            <a:ext cx="1867745" cy="1867745"/>
          </a:xfrm>
          <a:prstGeom prst="rect">
            <a:avLst/>
          </a:prstGeom>
        </p:spPr>
      </p:pic>
      <p:pic>
        <p:nvPicPr>
          <p:cNvPr id="31" name="Picture 30">
            <a:extLst>
              <a:ext uri="{FF2B5EF4-FFF2-40B4-BE49-F238E27FC236}">
                <a16:creationId xmlns:a16="http://schemas.microsoft.com/office/drawing/2014/main" id="{D5D09245-FD93-E189-7FDE-1308CE613B2E}"/>
              </a:ext>
            </a:extLst>
          </p:cNvPr>
          <p:cNvPicPr>
            <a:picLocks noChangeAspect="1"/>
          </p:cNvPicPr>
          <p:nvPr/>
        </p:nvPicPr>
        <p:blipFill>
          <a:blip r:embed="rId9"/>
          <a:stretch>
            <a:fillRect/>
          </a:stretch>
        </p:blipFill>
        <p:spPr>
          <a:xfrm>
            <a:off x="9629293" y="4634168"/>
            <a:ext cx="1826093" cy="18260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987414" y="3076208"/>
            <a:ext cx="7620000" cy="5250114"/>
            <a:chOff x="0" y="-38100"/>
            <a:chExt cx="2006914" cy="1031824"/>
          </a:xfrm>
        </p:grpSpPr>
        <p:sp>
          <p:nvSpPr>
            <p:cNvPr id="7" name="Freeform 7"/>
            <p:cNvSpPr/>
            <p:nvPr/>
          </p:nvSpPr>
          <p:spPr>
            <a:xfrm>
              <a:off x="0" y="0"/>
              <a:ext cx="2006914" cy="993724"/>
            </a:xfrm>
            <a:custGeom>
              <a:avLst/>
              <a:gdLst/>
              <a:ahLst/>
              <a:cxnLst/>
              <a:rect l="l" t="t" r="r" b="b"/>
              <a:pathLst>
                <a:path w="2006914" h="993724">
                  <a:moveTo>
                    <a:pt x="30480" y="0"/>
                  </a:moveTo>
                  <a:lnTo>
                    <a:pt x="1976434" y="0"/>
                  </a:lnTo>
                  <a:cubicBezTo>
                    <a:pt x="1993267" y="0"/>
                    <a:pt x="2006914" y="13646"/>
                    <a:pt x="2006914" y="30480"/>
                  </a:cubicBezTo>
                  <a:lnTo>
                    <a:pt x="2006914" y="963244"/>
                  </a:lnTo>
                  <a:cubicBezTo>
                    <a:pt x="2006914" y="971328"/>
                    <a:pt x="2003702" y="979080"/>
                    <a:pt x="1997986" y="984797"/>
                  </a:cubicBezTo>
                  <a:cubicBezTo>
                    <a:pt x="1992270" y="990513"/>
                    <a:pt x="1984517" y="993724"/>
                    <a:pt x="1976434" y="993724"/>
                  </a:cubicBezTo>
                  <a:lnTo>
                    <a:pt x="30480" y="993724"/>
                  </a:lnTo>
                  <a:cubicBezTo>
                    <a:pt x="13646" y="993724"/>
                    <a:pt x="0" y="980078"/>
                    <a:pt x="0" y="963244"/>
                  </a:cubicBezTo>
                  <a:lnTo>
                    <a:pt x="0" y="30480"/>
                  </a:lnTo>
                  <a:cubicBezTo>
                    <a:pt x="0" y="13646"/>
                    <a:pt x="13646" y="0"/>
                    <a:pt x="30480" y="0"/>
                  </a:cubicBezTo>
                  <a:close/>
                </a:path>
              </a:pathLst>
            </a:custGeom>
            <a:solidFill>
              <a:srgbClr val="F8F2ED"/>
            </a:solidFill>
          </p:spPr>
          <p:txBody>
            <a:bodyPr/>
            <a:lstStyle/>
            <a:p>
              <a:endParaRPr lang="en-IN" dirty="0"/>
            </a:p>
          </p:txBody>
        </p:sp>
        <p:sp>
          <p:nvSpPr>
            <p:cNvPr id="8" name="TextBox 8"/>
            <p:cNvSpPr txBox="1"/>
            <p:nvPr/>
          </p:nvSpPr>
          <p:spPr>
            <a:xfrm>
              <a:off x="0" y="-38100"/>
              <a:ext cx="2006914" cy="103182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102714" y="3254591"/>
            <a:ext cx="8100879" cy="5071729"/>
            <a:chOff x="0" y="0"/>
            <a:chExt cx="1962977" cy="993724"/>
          </a:xfrm>
        </p:grpSpPr>
        <p:sp>
          <p:nvSpPr>
            <p:cNvPr id="10" name="Freeform 10"/>
            <p:cNvSpPr/>
            <p:nvPr/>
          </p:nvSpPr>
          <p:spPr>
            <a:xfrm>
              <a:off x="0" y="0"/>
              <a:ext cx="1962977" cy="993724"/>
            </a:xfrm>
            <a:custGeom>
              <a:avLst/>
              <a:gdLst/>
              <a:ahLst/>
              <a:cxnLst/>
              <a:rect l="l" t="t" r="r" b="b"/>
              <a:pathLst>
                <a:path w="1962977" h="993724">
                  <a:moveTo>
                    <a:pt x="31162" y="0"/>
                  </a:moveTo>
                  <a:lnTo>
                    <a:pt x="1931815" y="0"/>
                  </a:lnTo>
                  <a:cubicBezTo>
                    <a:pt x="1949025" y="0"/>
                    <a:pt x="1962977" y="13952"/>
                    <a:pt x="1962977" y="31162"/>
                  </a:cubicBezTo>
                  <a:lnTo>
                    <a:pt x="1962977" y="962562"/>
                  </a:lnTo>
                  <a:cubicBezTo>
                    <a:pt x="1962977" y="970826"/>
                    <a:pt x="1959694" y="978753"/>
                    <a:pt x="1953850" y="984597"/>
                  </a:cubicBezTo>
                  <a:cubicBezTo>
                    <a:pt x="1948006" y="990441"/>
                    <a:pt x="1940080" y="993724"/>
                    <a:pt x="1931815" y="993724"/>
                  </a:cubicBezTo>
                  <a:lnTo>
                    <a:pt x="31162" y="993724"/>
                  </a:lnTo>
                  <a:cubicBezTo>
                    <a:pt x="13952" y="993724"/>
                    <a:pt x="0" y="979772"/>
                    <a:pt x="0" y="962562"/>
                  </a:cubicBezTo>
                  <a:lnTo>
                    <a:pt x="0" y="31162"/>
                  </a:lnTo>
                  <a:cubicBezTo>
                    <a:pt x="0" y="22897"/>
                    <a:pt x="3283" y="14971"/>
                    <a:pt x="9127" y="9127"/>
                  </a:cubicBezTo>
                  <a:cubicBezTo>
                    <a:pt x="14971" y="3283"/>
                    <a:pt x="22897" y="0"/>
                    <a:pt x="31162" y="0"/>
                  </a:cubicBezTo>
                  <a:close/>
                </a:path>
              </a:pathLst>
            </a:custGeom>
            <a:solidFill>
              <a:srgbClr val="F8F2ED"/>
            </a:solidFill>
          </p:spPr>
        </p:sp>
        <p:sp>
          <p:nvSpPr>
            <p:cNvPr id="11" name="TextBox 11"/>
            <p:cNvSpPr txBox="1"/>
            <p:nvPr/>
          </p:nvSpPr>
          <p:spPr>
            <a:xfrm>
              <a:off x="0" y="-38100"/>
              <a:ext cx="1962977" cy="1031824"/>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690821" y="1648141"/>
            <a:ext cx="7937919" cy="1263295"/>
          </a:xfrm>
          <a:prstGeom prst="rect">
            <a:avLst/>
          </a:prstGeom>
        </p:spPr>
        <p:txBody>
          <a:bodyPr wrap="square" lIns="0" tIns="0" rIns="0" bIns="0" rtlCol="0" anchor="t">
            <a:spAutoFit/>
          </a:bodyPr>
          <a:lstStyle/>
          <a:p>
            <a:pPr algn="l">
              <a:lnSpc>
                <a:spcPts val="10560"/>
              </a:lnSpc>
            </a:pPr>
            <a:r>
              <a:rPr lang="en-US" sz="8000" dirty="0">
                <a:solidFill>
                  <a:srgbClr val="F8F2ED"/>
                </a:solidFill>
                <a:latin typeface="Helios Extended"/>
                <a:ea typeface="Helios Extended"/>
                <a:cs typeface="Helios Extended"/>
                <a:sym typeface="Helios Extended"/>
              </a:rPr>
              <a:t>Our </a:t>
            </a:r>
            <a:r>
              <a:rPr lang="en-US" sz="8000" dirty="0">
                <a:solidFill>
                  <a:srgbClr val="00B050"/>
                </a:solidFill>
                <a:latin typeface="Helios Extended"/>
                <a:ea typeface="Helios Extended"/>
                <a:cs typeface="Helios Extended"/>
                <a:sym typeface="Helios Extended"/>
              </a:rPr>
              <a:t>Expertise</a:t>
            </a:r>
          </a:p>
        </p:txBody>
      </p:sp>
      <p:sp>
        <p:nvSpPr>
          <p:cNvPr id="15" name="TextBox 15"/>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16" name="TextBox 16"/>
          <p:cNvSpPr txBox="1"/>
          <p:nvPr/>
        </p:nvSpPr>
        <p:spPr>
          <a:xfrm>
            <a:off x="3769558" y="3595161"/>
            <a:ext cx="3926641" cy="371897"/>
          </a:xfrm>
          <a:prstGeom prst="rect">
            <a:avLst/>
          </a:prstGeom>
        </p:spPr>
        <p:txBody>
          <a:bodyPr wrap="square" lIns="0" tIns="0" rIns="0" bIns="0" rtlCol="0" anchor="t">
            <a:spAutoFit/>
          </a:bodyPr>
          <a:lstStyle/>
          <a:p>
            <a:pPr algn="l">
              <a:lnSpc>
                <a:spcPts val="2879"/>
              </a:lnSpc>
            </a:pPr>
            <a:r>
              <a:rPr lang="en-US" sz="2999" spc="-191" dirty="0">
                <a:solidFill>
                  <a:srgbClr val="1C1717"/>
                </a:solidFill>
                <a:latin typeface="Proxima Nova Bold"/>
                <a:ea typeface="Proxima Nova Bold"/>
                <a:cs typeface="Proxima Nova Bold"/>
                <a:sym typeface="Proxima Nova Bold"/>
              </a:rPr>
              <a:t>Dashboard Development</a:t>
            </a:r>
          </a:p>
        </p:txBody>
      </p:sp>
      <p:sp>
        <p:nvSpPr>
          <p:cNvPr id="17" name="TextBox 17"/>
          <p:cNvSpPr txBox="1"/>
          <p:nvPr/>
        </p:nvSpPr>
        <p:spPr>
          <a:xfrm>
            <a:off x="3769559" y="4089307"/>
            <a:ext cx="4671034" cy="4038350"/>
          </a:xfrm>
          <a:prstGeom prst="rect">
            <a:avLst/>
          </a:prstGeom>
        </p:spPr>
        <p:txBody>
          <a:bodyPr wrap="square" lIns="0" tIns="0" rIns="0" bIns="0" rtlCol="0" anchor="t">
            <a:spAutoFit/>
          </a:bodyPr>
          <a:lstStyle/>
          <a:p>
            <a:pPr algn="l">
              <a:lnSpc>
                <a:spcPts val="3959"/>
              </a:lnSpc>
            </a:pPr>
            <a:r>
              <a:rPr lang="en-US" sz="2199" dirty="0">
                <a:solidFill>
                  <a:srgbClr val="1C1717"/>
                </a:solidFill>
                <a:latin typeface="Proxima Nova" panose="020B0604020202020204" charset="0"/>
                <a:ea typeface="Proxima Nova Bold"/>
                <a:cs typeface="Proxima Nova Bold"/>
                <a:sym typeface="Proxima Nova Bold"/>
              </a:rPr>
              <a:t>Create interactive, customized dashboards to visualize critical data:</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Generate real-time visualizations from multiple data sets.</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Ensure insights are visible across all devices.</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Tailor dashboards to match your KPIs.</a:t>
            </a:r>
          </a:p>
        </p:txBody>
      </p:sp>
      <p:sp>
        <p:nvSpPr>
          <p:cNvPr id="18" name="TextBox 18"/>
          <p:cNvSpPr txBox="1"/>
          <p:nvPr/>
        </p:nvSpPr>
        <p:spPr>
          <a:xfrm>
            <a:off x="11950686" y="3596390"/>
            <a:ext cx="3289314" cy="371897"/>
          </a:xfrm>
          <a:prstGeom prst="rect">
            <a:avLst/>
          </a:prstGeom>
        </p:spPr>
        <p:txBody>
          <a:bodyPr wrap="square" lIns="0" tIns="0" rIns="0" bIns="0" rtlCol="0" anchor="t">
            <a:spAutoFit/>
          </a:bodyPr>
          <a:lstStyle/>
          <a:p>
            <a:pPr algn="l">
              <a:lnSpc>
                <a:spcPts val="2879"/>
              </a:lnSpc>
            </a:pPr>
            <a:r>
              <a:rPr lang="en-US" sz="2999" spc="-191" dirty="0">
                <a:solidFill>
                  <a:srgbClr val="1C1717"/>
                </a:solidFill>
                <a:latin typeface="Proxima Nova Bold"/>
                <a:ea typeface="Proxima Nova Bold"/>
                <a:cs typeface="Proxima Nova Bold"/>
                <a:sym typeface="Proxima Nova Bold"/>
              </a:rPr>
              <a:t>AI-Powered Insights</a:t>
            </a:r>
          </a:p>
        </p:txBody>
      </p:sp>
      <p:sp>
        <p:nvSpPr>
          <p:cNvPr id="19" name="TextBox 19"/>
          <p:cNvSpPr txBox="1"/>
          <p:nvPr/>
        </p:nvSpPr>
        <p:spPr>
          <a:xfrm>
            <a:off x="11950686" y="4089307"/>
            <a:ext cx="5024307" cy="3525389"/>
          </a:xfrm>
          <a:prstGeom prst="rect">
            <a:avLst/>
          </a:prstGeom>
        </p:spPr>
        <p:txBody>
          <a:bodyPr wrap="square" lIns="0" tIns="0" rIns="0" bIns="0" rtlCol="0" anchor="t">
            <a:spAutoFit/>
          </a:bodyPr>
          <a:lstStyle/>
          <a:p>
            <a:pPr algn="l">
              <a:lnSpc>
                <a:spcPts val="3959"/>
              </a:lnSpc>
            </a:pPr>
            <a:r>
              <a:rPr lang="en-US" sz="2199" dirty="0">
                <a:solidFill>
                  <a:srgbClr val="1C1717"/>
                </a:solidFill>
                <a:latin typeface="Proxima Nova" panose="020B0604020202020204" charset="0"/>
                <a:ea typeface="Proxima Nova Bold"/>
                <a:cs typeface="Proxima Nova Bold"/>
                <a:sym typeface="Proxima Nova Bold"/>
              </a:rPr>
              <a:t>Leverage advanced AI models to predict trends and anomalies:</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Automated forecasting.</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Predictive analysis tailored to your industry.</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Customized insights for strategic decision-making.</a:t>
            </a:r>
          </a:p>
        </p:txBody>
      </p:sp>
      <p:grpSp>
        <p:nvGrpSpPr>
          <p:cNvPr id="20" name="Group 20"/>
          <p:cNvGrpSpPr/>
          <p:nvPr/>
        </p:nvGrpSpPr>
        <p:grpSpPr>
          <a:xfrm>
            <a:off x="12398442" y="1028700"/>
            <a:ext cx="4860858" cy="1349680"/>
            <a:chOff x="0" y="0"/>
            <a:chExt cx="1509080" cy="419015"/>
          </a:xfrm>
        </p:grpSpPr>
        <p:sp>
          <p:nvSpPr>
            <p:cNvPr id="21" name="Freeform 21"/>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22" name="TextBox 22"/>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pic>
        <p:nvPicPr>
          <p:cNvPr id="26" name="Picture 25">
            <a:extLst>
              <a:ext uri="{FF2B5EF4-FFF2-40B4-BE49-F238E27FC236}">
                <a16:creationId xmlns:a16="http://schemas.microsoft.com/office/drawing/2014/main" id="{5519FDF2-434C-9397-8324-DE2EAB67DAE0}"/>
              </a:ext>
            </a:extLst>
          </p:cNvPr>
          <p:cNvPicPr>
            <a:picLocks noChangeAspect="1"/>
          </p:cNvPicPr>
          <p:nvPr/>
        </p:nvPicPr>
        <p:blipFill>
          <a:blip r:embed="rId7"/>
          <a:stretch>
            <a:fillRect/>
          </a:stretch>
        </p:blipFill>
        <p:spPr>
          <a:xfrm>
            <a:off x="1444614" y="4681063"/>
            <a:ext cx="1867745" cy="1867745"/>
          </a:xfrm>
          <a:prstGeom prst="rect">
            <a:avLst/>
          </a:prstGeom>
          <a:ln w="38100">
            <a:solidFill>
              <a:schemeClr val="tx1"/>
            </a:solidFill>
          </a:ln>
        </p:spPr>
      </p:pic>
      <p:pic>
        <p:nvPicPr>
          <p:cNvPr id="28" name="Picture 27">
            <a:extLst>
              <a:ext uri="{FF2B5EF4-FFF2-40B4-BE49-F238E27FC236}">
                <a16:creationId xmlns:a16="http://schemas.microsoft.com/office/drawing/2014/main" id="{5B91B5D5-5B60-FE5F-8A70-D1060FFB18B3}"/>
              </a:ext>
            </a:extLst>
          </p:cNvPr>
          <p:cNvPicPr>
            <a:picLocks noChangeAspect="1"/>
          </p:cNvPicPr>
          <p:nvPr/>
        </p:nvPicPr>
        <p:blipFill>
          <a:blip r:embed="rId8"/>
          <a:stretch>
            <a:fillRect/>
          </a:stretch>
        </p:blipFill>
        <p:spPr>
          <a:xfrm>
            <a:off x="9755826" y="4700535"/>
            <a:ext cx="1828800" cy="1828800"/>
          </a:xfrm>
          <a:prstGeom prst="rect">
            <a:avLst/>
          </a:prstGeom>
        </p:spPr>
      </p:pic>
    </p:spTree>
    <p:extLst>
      <p:ext uri="{BB962C8B-B14F-4D97-AF65-F5344CB8AC3E}">
        <p14:creationId xmlns:p14="http://schemas.microsoft.com/office/powerpoint/2010/main" val="665159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690821" y="1648141"/>
            <a:ext cx="7184131" cy="1478281"/>
          </a:xfrm>
          <a:prstGeom prst="rect">
            <a:avLst/>
          </a:prstGeom>
        </p:spPr>
        <p:txBody>
          <a:bodyPr lIns="0" tIns="0" rIns="0" bIns="0" rtlCol="0" anchor="t">
            <a:spAutoFit/>
          </a:bodyPr>
          <a:lstStyle/>
          <a:p>
            <a:pPr algn="l">
              <a:lnSpc>
                <a:spcPts val="10560"/>
              </a:lnSpc>
            </a:pPr>
            <a:r>
              <a:rPr lang="en-US" sz="11000">
                <a:solidFill>
                  <a:srgbClr val="F8F2ED"/>
                </a:solidFill>
                <a:latin typeface="Helios Extended"/>
                <a:ea typeface="Helios Extended"/>
                <a:cs typeface="Helios Extended"/>
                <a:sym typeface="Helios Extended"/>
              </a:rPr>
              <a:t>Agenda</a:t>
            </a:r>
          </a:p>
        </p:txBody>
      </p:sp>
      <p:grpSp>
        <p:nvGrpSpPr>
          <p:cNvPr id="7" name="Group 7"/>
          <p:cNvGrpSpPr/>
          <p:nvPr/>
        </p:nvGrpSpPr>
        <p:grpSpPr>
          <a:xfrm>
            <a:off x="1690821" y="3936698"/>
            <a:ext cx="15568479" cy="1305739"/>
            <a:chOff x="0" y="0"/>
            <a:chExt cx="2767248" cy="232091"/>
          </a:xfrm>
        </p:grpSpPr>
        <p:sp>
          <p:nvSpPr>
            <p:cNvPr id="8" name="Freeform 8"/>
            <p:cNvSpPr/>
            <p:nvPr/>
          </p:nvSpPr>
          <p:spPr>
            <a:xfrm>
              <a:off x="0" y="0"/>
              <a:ext cx="2767248" cy="232091"/>
            </a:xfrm>
            <a:custGeom>
              <a:avLst/>
              <a:gdLst/>
              <a:ahLst/>
              <a:cxnLst/>
              <a:rect l="l" t="t" r="r" b="b"/>
              <a:pathLst>
                <a:path w="2767248" h="232091">
                  <a:moveTo>
                    <a:pt x="0" y="0"/>
                  </a:moveTo>
                  <a:lnTo>
                    <a:pt x="2767248" y="0"/>
                  </a:lnTo>
                  <a:lnTo>
                    <a:pt x="2767248" y="232091"/>
                  </a:lnTo>
                  <a:lnTo>
                    <a:pt x="0" y="232091"/>
                  </a:lnTo>
                  <a:close/>
                </a:path>
              </a:pathLst>
            </a:custGeom>
            <a:solidFill>
              <a:srgbClr val="000000">
                <a:alpha val="0"/>
              </a:srgbClr>
            </a:solidFill>
            <a:ln w="19050" cap="sq">
              <a:solidFill>
                <a:srgbClr val="F8F2ED"/>
              </a:solidFill>
              <a:prstDash val="solid"/>
              <a:miter/>
            </a:ln>
          </p:spPr>
        </p:sp>
        <p:sp>
          <p:nvSpPr>
            <p:cNvPr id="9" name="TextBox 9"/>
            <p:cNvSpPr txBox="1"/>
            <p:nvPr/>
          </p:nvSpPr>
          <p:spPr>
            <a:xfrm>
              <a:off x="0" y="-38100"/>
              <a:ext cx="2767248" cy="270191"/>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9475060" y="3946870"/>
            <a:ext cx="0" cy="3864705"/>
          </a:xfrm>
          <a:prstGeom prst="line">
            <a:avLst/>
          </a:prstGeom>
          <a:ln w="28575" cap="flat">
            <a:solidFill>
              <a:srgbClr val="F8F2ED"/>
            </a:solidFill>
            <a:prstDash val="solid"/>
            <a:headEnd type="none" w="sm" len="sm"/>
            <a:tailEnd type="none" w="sm" len="sm"/>
          </a:ln>
        </p:spPr>
      </p:sp>
      <p:grpSp>
        <p:nvGrpSpPr>
          <p:cNvPr id="11" name="Group 11"/>
          <p:cNvGrpSpPr/>
          <p:nvPr/>
        </p:nvGrpSpPr>
        <p:grpSpPr>
          <a:xfrm>
            <a:off x="1690821" y="6505836"/>
            <a:ext cx="15568479" cy="1305739"/>
            <a:chOff x="0" y="0"/>
            <a:chExt cx="2767248" cy="232091"/>
          </a:xfrm>
        </p:grpSpPr>
        <p:sp>
          <p:nvSpPr>
            <p:cNvPr id="12" name="Freeform 12"/>
            <p:cNvSpPr/>
            <p:nvPr/>
          </p:nvSpPr>
          <p:spPr>
            <a:xfrm>
              <a:off x="0" y="0"/>
              <a:ext cx="2767248" cy="232091"/>
            </a:xfrm>
            <a:custGeom>
              <a:avLst/>
              <a:gdLst/>
              <a:ahLst/>
              <a:cxnLst/>
              <a:rect l="l" t="t" r="r" b="b"/>
              <a:pathLst>
                <a:path w="2767248" h="232091">
                  <a:moveTo>
                    <a:pt x="0" y="0"/>
                  </a:moveTo>
                  <a:lnTo>
                    <a:pt x="2767248" y="0"/>
                  </a:lnTo>
                  <a:lnTo>
                    <a:pt x="2767248" y="232091"/>
                  </a:lnTo>
                  <a:lnTo>
                    <a:pt x="0" y="232091"/>
                  </a:lnTo>
                  <a:close/>
                </a:path>
              </a:pathLst>
            </a:custGeom>
            <a:solidFill>
              <a:srgbClr val="000000">
                <a:alpha val="0"/>
              </a:srgbClr>
            </a:solidFill>
            <a:ln w="19050" cap="sq">
              <a:solidFill>
                <a:srgbClr val="F8F2ED"/>
              </a:solidFill>
              <a:prstDash val="solid"/>
              <a:miter/>
            </a:ln>
          </p:spPr>
        </p:sp>
        <p:sp>
          <p:nvSpPr>
            <p:cNvPr id="13" name="TextBox 13"/>
            <p:cNvSpPr txBox="1"/>
            <p:nvPr/>
          </p:nvSpPr>
          <p:spPr>
            <a:xfrm>
              <a:off x="0" y="-38100"/>
              <a:ext cx="2767248" cy="270191"/>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690821" y="5214210"/>
            <a:ext cx="15568479" cy="1305739"/>
            <a:chOff x="0" y="0"/>
            <a:chExt cx="2767248" cy="232091"/>
          </a:xfrm>
        </p:grpSpPr>
        <p:sp>
          <p:nvSpPr>
            <p:cNvPr id="15" name="Freeform 15"/>
            <p:cNvSpPr/>
            <p:nvPr/>
          </p:nvSpPr>
          <p:spPr>
            <a:xfrm>
              <a:off x="0" y="0"/>
              <a:ext cx="2767248" cy="232091"/>
            </a:xfrm>
            <a:custGeom>
              <a:avLst/>
              <a:gdLst/>
              <a:ahLst/>
              <a:cxnLst/>
              <a:rect l="l" t="t" r="r" b="b"/>
              <a:pathLst>
                <a:path w="2767248" h="232091">
                  <a:moveTo>
                    <a:pt x="0" y="0"/>
                  </a:moveTo>
                  <a:lnTo>
                    <a:pt x="2767248" y="0"/>
                  </a:lnTo>
                  <a:lnTo>
                    <a:pt x="2767248" y="232091"/>
                  </a:lnTo>
                  <a:lnTo>
                    <a:pt x="0" y="232091"/>
                  </a:lnTo>
                  <a:close/>
                </a:path>
              </a:pathLst>
            </a:custGeom>
            <a:solidFill>
              <a:srgbClr val="000000">
                <a:alpha val="0"/>
              </a:srgbClr>
            </a:solidFill>
            <a:ln w="19050" cap="sq">
              <a:solidFill>
                <a:srgbClr val="F8F2ED"/>
              </a:solidFill>
              <a:prstDash val="solid"/>
              <a:miter/>
            </a:ln>
          </p:spPr>
        </p:sp>
        <p:sp>
          <p:nvSpPr>
            <p:cNvPr id="16" name="TextBox 16"/>
            <p:cNvSpPr txBox="1"/>
            <p:nvPr/>
          </p:nvSpPr>
          <p:spPr>
            <a:xfrm>
              <a:off x="0" y="-38100"/>
              <a:ext cx="2767248" cy="270191"/>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2231544" y="4383706"/>
            <a:ext cx="6912456" cy="487299"/>
          </a:xfrm>
          <a:prstGeom prst="rect">
            <a:avLst/>
          </a:prstGeom>
        </p:spPr>
        <p:txBody>
          <a:bodyPr lIns="0" tIns="0" rIns="0" bIns="0" rtlCol="0" anchor="t">
            <a:spAutoFit/>
          </a:bodyPr>
          <a:lstStyle/>
          <a:p>
            <a:pPr algn="l">
              <a:lnSpc>
                <a:spcPts val="3647"/>
              </a:lnSpc>
            </a:pPr>
            <a:r>
              <a:rPr lang="en-US" sz="3799">
                <a:solidFill>
                  <a:srgbClr val="F8F2ED"/>
                </a:solidFill>
                <a:latin typeface="Proxima Nova"/>
                <a:ea typeface="Proxima Nova"/>
                <a:cs typeface="Proxima Nova"/>
                <a:sym typeface="Proxima Nova"/>
              </a:rPr>
              <a:t>Exploring Data-Driven Insights</a:t>
            </a:r>
          </a:p>
        </p:txBody>
      </p:sp>
      <p:sp>
        <p:nvSpPr>
          <p:cNvPr id="18" name="TextBox 18"/>
          <p:cNvSpPr txBox="1"/>
          <p:nvPr/>
        </p:nvSpPr>
        <p:spPr>
          <a:xfrm>
            <a:off x="9972117" y="4383706"/>
            <a:ext cx="7070713" cy="487299"/>
          </a:xfrm>
          <a:prstGeom prst="rect">
            <a:avLst/>
          </a:prstGeom>
        </p:spPr>
        <p:txBody>
          <a:bodyPr lIns="0" tIns="0" rIns="0" bIns="0" rtlCol="0" anchor="t">
            <a:spAutoFit/>
          </a:bodyPr>
          <a:lstStyle/>
          <a:p>
            <a:pPr algn="l">
              <a:lnSpc>
                <a:spcPts val="3647"/>
              </a:lnSpc>
            </a:pPr>
            <a:r>
              <a:rPr lang="en-US" sz="3799" dirty="0">
                <a:solidFill>
                  <a:srgbClr val="F8F2ED"/>
                </a:solidFill>
                <a:latin typeface="Proxima Nova"/>
                <a:ea typeface="Proxima Nova"/>
                <a:cs typeface="Proxima Nova"/>
                <a:sym typeface="Proxima Nova"/>
              </a:rPr>
              <a:t>Review of Selected Tools</a:t>
            </a:r>
          </a:p>
        </p:txBody>
      </p:sp>
      <p:sp>
        <p:nvSpPr>
          <p:cNvPr id="19" name="TextBox 19"/>
          <p:cNvSpPr txBox="1"/>
          <p:nvPr/>
        </p:nvSpPr>
        <p:spPr>
          <a:xfrm>
            <a:off x="2231544" y="5661218"/>
            <a:ext cx="6643407" cy="487299"/>
          </a:xfrm>
          <a:prstGeom prst="rect">
            <a:avLst/>
          </a:prstGeom>
        </p:spPr>
        <p:txBody>
          <a:bodyPr lIns="0" tIns="0" rIns="0" bIns="0" rtlCol="0" anchor="t">
            <a:spAutoFit/>
          </a:bodyPr>
          <a:lstStyle/>
          <a:p>
            <a:pPr algn="l">
              <a:lnSpc>
                <a:spcPts val="3647"/>
              </a:lnSpc>
            </a:pPr>
            <a:r>
              <a:rPr lang="en-US" sz="3799">
                <a:solidFill>
                  <a:srgbClr val="F8F2ED"/>
                </a:solidFill>
                <a:latin typeface="Proxima Nova"/>
                <a:ea typeface="Proxima Nova"/>
                <a:cs typeface="Proxima Nova"/>
                <a:sym typeface="Proxima Nova"/>
              </a:rPr>
              <a:t>Excel's Role in BA</a:t>
            </a:r>
          </a:p>
        </p:txBody>
      </p:sp>
      <p:sp>
        <p:nvSpPr>
          <p:cNvPr id="20" name="TextBox 20"/>
          <p:cNvSpPr txBox="1"/>
          <p:nvPr/>
        </p:nvSpPr>
        <p:spPr>
          <a:xfrm>
            <a:off x="9972117" y="5661218"/>
            <a:ext cx="7070713" cy="461665"/>
          </a:xfrm>
          <a:prstGeom prst="rect">
            <a:avLst/>
          </a:prstGeom>
        </p:spPr>
        <p:txBody>
          <a:bodyPr lIns="0" tIns="0" rIns="0" bIns="0" rtlCol="0" anchor="t">
            <a:spAutoFit/>
          </a:bodyPr>
          <a:lstStyle/>
          <a:p>
            <a:pPr algn="l">
              <a:lnSpc>
                <a:spcPts val="3647"/>
              </a:lnSpc>
            </a:pPr>
            <a:r>
              <a:rPr lang="en-US" sz="3799" dirty="0">
                <a:solidFill>
                  <a:srgbClr val="F8F2ED"/>
                </a:solidFill>
                <a:latin typeface="Proxima Nova"/>
                <a:ea typeface="Proxima Nova"/>
                <a:cs typeface="Proxima Nova"/>
                <a:sym typeface="Proxima Nova"/>
              </a:rPr>
              <a:t>Introducing ScaleNow's Solution</a:t>
            </a:r>
          </a:p>
        </p:txBody>
      </p:sp>
      <p:sp>
        <p:nvSpPr>
          <p:cNvPr id="21" name="TextBox 21"/>
          <p:cNvSpPr txBox="1"/>
          <p:nvPr/>
        </p:nvSpPr>
        <p:spPr>
          <a:xfrm>
            <a:off x="2231544" y="6952844"/>
            <a:ext cx="6743454" cy="487299"/>
          </a:xfrm>
          <a:prstGeom prst="rect">
            <a:avLst/>
          </a:prstGeom>
        </p:spPr>
        <p:txBody>
          <a:bodyPr lIns="0" tIns="0" rIns="0" bIns="0" rtlCol="0" anchor="t">
            <a:spAutoFit/>
          </a:bodyPr>
          <a:lstStyle/>
          <a:p>
            <a:pPr algn="l">
              <a:lnSpc>
                <a:spcPts val="3647"/>
              </a:lnSpc>
            </a:pPr>
            <a:r>
              <a:rPr lang="en-US" sz="3799">
                <a:solidFill>
                  <a:srgbClr val="F8F2ED"/>
                </a:solidFill>
                <a:latin typeface="Proxima Nova"/>
                <a:ea typeface="Proxima Nova"/>
                <a:cs typeface="Proxima Nova"/>
                <a:sym typeface="Proxima Nova"/>
              </a:rPr>
              <a:t>Overview of BA Tools</a:t>
            </a:r>
          </a:p>
        </p:txBody>
      </p:sp>
      <p:sp>
        <p:nvSpPr>
          <p:cNvPr id="22" name="TextBox 22"/>
          <p:cNvSpPr txBox="1"/>
          <p:nvPr/>
        </p:nvSpPr>
        <p:spPr>
          <a:xfrm>
            <a:off x="9972117" y="6952844"/>
            <a:ext cx="7070713" cy="461665"/>
          </a:xfrm>
          <a:prstGeom prst="rect">
            <a:avLst/>
          </a:prstGeom>
        </p:spPr>
        <p:txBody>
          <a:bodyPr lIns="0" tIns="0" rIns="0" bIns="0" rtlCol="0" anchor="t">
            <a:spAutoFit/>
          </a:bodyPr>
          <a:lstStyle/>
          <a:p>
            <a:pPr algn="l">
              <a:lnSpc>
                <a:spcPts val="3647"/>
              </a:lnSpc>
            </a:pPr>
            <a:r>
              <a:rPr lang="en-US" sz="3799" dirty="0">
                <a:solidFill>
                  <a:srgbClr val="F8F2ED"/>
                </a:solidFill>
                <a:latin typeface="Proxima Nova"/>
                <a:ea typeface="Proxima Nova"/>
                <a:cs typeface="Proxima Nova"/>
                <a:sym typeface="Proxima Nova"/>
              </a:rPr>
              <a:t>Solution, Expertise &amp; Pricing</a:t>
            </a:r>
          </a:p>
        </p:txBody>
      </p:sp>
      <p:grpSp>
        <p:nvGrpSpPr>
          <p:cNvPr id="23" name="Group 23"/>
          <p:cNvGrpSpPr/>
          <p:nvPr/>
        </p:nvGrpSpPr>
        <p:grpSpPr>
          <a:xfrm>
            <a:off x="12398442" y="1028700"/>
            <a:ext cx="4860858" cy="1349680"/>
            <a:chOff x="0" y="0"/>
            <a:chExt cx="1509080" cy="419015"/>
          </a:xfrm>
        </p:grpSpPr>
        <p:sp>
          <p:nvSpPr>
            <p:cNvPr id="24" name="Freeform 24"/>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25" name="TextBox 25"/>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27" name="TextBox 27"/>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4027110" y="3193984"/>
            <a:ext cx="9829800" cy="4957301"/>
            <a:chOff x="0" y="0"/>
            <a:chExt cx="2096543" cy="993724"/>
          </a:xfrm>
        </p:grpSpPr>
        <p:sp>
          <p:nvSpPr>
            <p:cNvPr id="7" name="Freeform 7"/>
            <p:cNvSpPr/>
            <p:nvPr/>
          </p:nvSpPr>
          <p:spPr>
            <a:xfrm>
              <a:off x="0" y="0"/>
              <a:ext cx="2096543" cy="993724"/>
            </a:xfrm>
            <a:custGeom>
              <a:avLst/>
              <a:gdLst/>
              <a:ahLst/>
              <a:cxnLst/>
              <a:rect l="l" t="t" r="r" b="b"/>
              <a:pathLst>
                <a:path w="2096543" h="993724">
                  <a:moveTo>
                    <a:pt x="29177" y="0"/>
                  </a:moveTo>
                  <a:lnTo>
                    <a:pt x="2067366" y="0"/>
                  </a:lnTo>
                  <a:cubicBezTo>
                    <a:pt x="2083480" y="0"/>
                    <a:pt x="2096543" y="13063"/>
                    <a:pt x="2096543" y="29177"/>
                  </a:cubicBezTo>
                  <a:lnTo>
                    <a:pt x="2096543" y="964547"/>
                  </a:lnTo>
                  <a:cubicBezTo>
                    <a:pt x="2096543" y="980661"/>
                    <a:pt x="2083480" y="993724"/>
                    <a:pt x="2067366" y="993724"/>
                  </a:cubicBezTo>
                  <a:lnTo>
                    <a:pt x="29177" y="993724"/>
                  </a:lnTo>
                  <a:cubicBezTo>
                    <a:pt x="13063" y="993724"/>
                    <a:pt x="0" y="980661"/>
                    <a:pt x="0" y="964547"/>
                  </a:cubicBezTo>
                  <a:lnTo>
                    <a:pt x="0" y="29177"/>
                  </a:lnTo>
                  <a:cubicBezTo>
                    <a:pt x="0" y="13063"/>
                    <a:pt x="13063" y="0"/>
                    <a:pt x="29177" y="0"/>
                  </a:cubicBezTo>
                  <a:close/>
                </a:path>
              </a:pathLst>
            </a:custGeom>
            <a:solidFill>
              <a:srgbClr val="F8F2ED"/>
            </a:solidFill>
          </p:spPr>
          <p:txBody>
            <a:bodyPr/>
            <a:lstStyle/>
            <a:p>
              <a:endParaRPr lang="en-IN" dirty="0"/>
            </a:p>
          </p:txBody>
        </p:sp>
        <p:sp>
          <p:nvSpPr>
            <p:cNvPr id="8" name="TextBox 8"/>
            <p:cNvSpPr txBox="1"/>
            <p:nvPr/>
          </p:nvSpPr>
          <p:spPr>
            <a:xfrm>
              <a:off x="0" y="-38100"/>
              <a:ext cx="2096543" cy="103182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2398442" y="1028700"/>
            <a:ext cx="4860858" cy="1349680"/>
            <a:chOff x="0" y="0"/>
            <a:chExt cx="1509080" cy="419015"/>
          </a:xfrm>
        </p:grpSpPr>
        <p:sp>
          <p:nvSpPr>
            <p:cNvPr id="10" name="Freeform 10"/>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11" name="TextBox 11"/>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14" name="TextBox 14"/>
          <p:cNvSpPr txBox="1"/>
          <p:nvPr/>
        </p:nvSpPr>
        <p:spPr>
          <a:xfrm>
            <a:off x="1690821" y="1648141"/>
            <a:ext cx="8443779" cy="1263295"/>
          </a:xfrm>
          <a:prstGeom prst="rect">
            <a:avLst/>
          </a:prstGeom>
        </p:spPr>
        <p:txBody>
          <a:bodyPr wrap="square" lIns="0" tIns="0" rIns="0" bIns="0" rtlCol="0" anchor="t">
            <a:spAutoFit/>
          </a:bodyPr>
          <a:lstStyle/>
          <a:p>
            <a:pPr algn="l">
              <a:lnSpc>
                <a:spcPts val="10560"/>
              </a:lnSpc>
            </a:pPr>
            <a:r>
              <a:rPr lang="en-US" sz="8000" dirty="0">
                <a:solidFill>
                  <a:srgbClr val="F8F2ED"/>
                </a:solidFill>
                <a:latin typeface="Helios Extended"/>
                <a:ea typeface="Helios Extended"/>
                <a:cs typeface="Helios Extended"/>
                <a:sym typeface="Helios Extended"/>
              </a:rPr>
              <a:t>Our </a:t>
            </a:r>
            <a:r>
              <a:rPr lang="en-US" sz="8000" dirty="0">
                <a:solidFill>
                  <a:srgbClr val="00B050"/>
                </a:solidFill>
                <a:latin typeface="Helios Extended"/>
                <a:ea typeface="Helios Extended"/>
                <a:cs typeface="Helios Extended"/>
                <a:sym typeface="Helios Extended"/>
              </a:rPr>
              <a:t>Expertise</a:t>
            </a:r>
          </a:p>
        </p:txBody>
      </p:sp>
      <p:sp>
        <p:nvSpPr>
          <p:cNvPr id="15" name="TextBox 15"/>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16" name="TextBox 16"/>
          <p:cNvSpPr txBox="1"/>
          <p:nvPr/>
        </p:nvSpPr>
        <p:spPr>
          <a:xfrm>
            <a:off x="7248700" y="3730016"/>
            <a:ext cx="4671034" cy="386715"/>
          </a:xfrm>
          <a:prstGeom prst="rect">
            <a:avLst/>
          </a:prstGeom>
        </p:spPr>
        <p:txBody>
          <a:bodyPr lIns="0" tIns="0" rIns="0" bIns="0" rtlCol="0" anchor="t">
            <a:spAutoFit/>
          </a:bodyPr>
          <a:lstStyle/>
          <a:p>
            <a:pPr algn="l">
              <a:lnSpc>
                <a:spcPts val="2879"/>
              </a:lnSpc>
            </a:pPr>
            <a:r>
              <a:rPr lang="en-US" sz="2999" spc="-191" dirty="0">
                <a:solidFill>
                  <a:srgbClr val="1C1717"/>
                </a:solidFill>
                <a:latin typeface="Proxima Nova Bold"/>
                <a:ea typeface="Proxima Nova Bold"/>
                <a:cs typeface="Proxima Nova Bold"/>
                <a:sym typeface="Proxima Nova Bold"/>
              </a:rPr>
              <a:t>Custom Solutions</a:t>
            </a:r>
          </a:p>
        </p:txBody>
      </p:sp>
      <p:sp>
        <p:nvSpPr>
          <p:cNvPr id="17" name="TextBox 17"/>
          <p:cNvSpPr txBox="1"/>
          <p:nvPr/>
        </p:nvSpPr>
        <p:spPr>
          <a:xfrm>
            <a:off x="7248700" y="4265283"/>
            <a:ext cx="6151010" cy="3525389"/>
          </a:xfrm>
          <a:prstGeom prst="rect">
            <a:avLst/>
          </a:prstGeom>
        </p:spPr>
        <p:txBody>
          <a:bodyPr wrap="square" lIns="0" tIns="0" rIns="0" bIns="0" rtlCol="0" anchor="t">
            <a:spAutoFit/>
          </a:bodyPr>
          <a:lstStyle/>
          <a:p>
            <a:pPr algn="l">
              <a:lnSpc>
                <a:spcPts val="3959"/>
              </a:lnSpc>
            </a:pPr>
            <a:r>
              <a:rPr lang="en-US" sz="2199" dirty="0">
                <a:solidFill>
                  <a:srgbClr val="1C1717"/>
                </a:solidFill>
                <a:latin typeface="Proxima Nova" panose="020B0604020202020204" charset="0"/>
                <a:ea typeface="Proxima Nova Bold"/>
                <a:cs typeface="Proxima Nova Bold"/>
                <a:sym typeface="Proxima Nova Bold"/>
              </a:rPr>
              <a:t>Tailored services for your industry’s specific needs:</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Advanced ML modules for real-time monitoring.</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Custom KPI tracking for Finance, Retail, Manufacturing, etc.</a:t>
            </a:r>
          </a:p>
          <a:p>
            <a:pPr marL="342900" indent="-342900" algn="l">
              <a:lnSpc>
                <a:spcPts val="3959"/>
              </a:lnSpc>
              <a:buFont typeface="Arial" panose="020B0604020202020204" pitchFamily="34" charset="0"/>
              <a:buChar char="•"/>
            </a:pPr>
            <a:r>
              <a:rPr lang="en-US" sz="2199" dirty="0">
                <a:solidFill>
                  <a:srgbClr val="1C1717"/>
                </a:solidFill>
                <a:latin typeface="Proxima Nova" panose="020B0604020202020204" charset="0"/>
                <a:ea typeface="Proxima Nova Bold"/>
                <a:cs typeface="Proxima Nova Bold"/>
                <a:sym typeface="Proxima Nova Bold"/>
              </a:rPr>
              <a:t>Continuous improvement with ML feedback loops.</a:t>
            </a:r>
          </a:p>
        </p:txBody>
      </p:sp>
      <p:pic>
        <p:nvPicPr>
          <p:cNvPr id="19" name="Picture 18">
            <a:extLst>
              <a:ext uri="{FF2B5EF4-FFF2-40B4-BE49-F238E27FC236}">
                <a16:creationId xmlns:a16="http://schemas.microsoft.com/office/drawing/2014/main" id="{923F9CEC-9724-79C2-0874-88331C31F7A3}"/>
              </a:ext>
            </a:extLst>
          </p:cNvPr>
          <p:cNvPicPr>
            <a:picLocks noChangeAspect="1"/>
          </p:cNvPicPr>
          <p:nvPr/>
        </p:nvPicPr>
        <p:blipFill>
          <a:blip r:embed="rId7"/>
          <a:stretch>
            <a:fillRect/>
          </a:stretch>
        </p:blipFill>
        <p:spPr>
          <a:xfrm>
            <a:off x="4712910" y="4647692"/>
            <a:ext cx="1848015" cy="18480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690821" y="1648141"/>
            <a:ext cx="11431369" cy="1359346"/>
          </a:xfrm>
          <a:prstGeom prst="rect">
            <a:avLst/>
          </a:prstGeom>
        </p:spPr>
        <p:txBody>
          <a:bodyPr lIns="0" tIns="0" rIns="0" bIns="0" rtlCol="0" anchor="t">
            <a:spAutoFit/>
          </a:bodyPr>
          <a:lstStyle/>
          <a:p>
            <a:pPr algn="l">
              <a:lnSpc>
                <a:spcPts val="10560"/>
              </a:lnSpc>
            </a:pPr>
            <a:r>
              <a:rPr lang="en-US" sz="9000" dirty="0">
                <a:solidFill>
                  <a:schemeClr val="tx2">
                    <a:lumMod val="40000"/>
                    <a:lumOff val="60000"/>
                  </a:schemeClr>
                </a:solidFill>
                <a:latin typeface="Helios Extended"/>
                <a:ea typeface="Helios Extended"/>
                <a:cs typeface="Helios Extended"/>
                <a:sym typeface="Helios Extended"/>
              </a:rPr>
              <a:t>Scope of Work</a:t>
            </a:r>
          </a:p>
        </p:txBody>
      </p:sp>
      <p:grpSp>
        <p:nvGrpSpPr>
          <p:cNvPr id="7" name="Group 7"/>
          <p:cNvGrpSpPr/>
          <p:nvPr/>
        </p:nvGrpSpPr>
        <p:grpSpPr>
          <a:xfrm>
            <a:off x="1690821" y="3843755"/>
            <a:ext cx="15568479" cy="3773045"/>
            <a:chOff x="0" y="0"/>
            <a:chExt cx="4100340" cy="993724"/>
          </a:xfrm>
        </p:grpSpPr>
        <p:sp>
          <p:nvSpPr>
            <p:cNvPr id="8" name="Freeform 8"/>
            <p:cNvSpPr/>
            <p:nvPr/>
          </p:nvSpPr>
          <p:spPr>
            <a:xfrm>
              <a:off x="0" y="0"/>
              <a:ext cx="4100340" cy="993724"/>
            </a:xfrm>
            <a:custGeom>
              <a:avLst/>
              <a:gdLst/>
              <a:ahLst/>
              <a:cxnLst/>
              <a:rect l="l" t="t" r="r" b="b"/>
              <a:pathLst>
                <a:path w="4100340" h="993724">
                  <a:moveTo>
                    <a:pt x="9946" y="0"/>
                  </a:moveTo>
                  <a:lnTo>
                    <a:pt x="4090395" y="0"/>
                  </a:lnTo>
                  <a:cubicBezTo>
                    <a:pt x="4095887" y="0"/>
                    <a:pt x="4100340" y="4453"/>
                    <a:pt x="4100340" y="9946"/>
                  </a:cubicBezTo>
                  <a:lnTo>
                    <a:pt x="4100340" y="983778"/>
                  </a:lnTo>
                  <a:cubicBezTo>
                    <a:pt x="4100340" y="989271"/>
                    <a:pt x="4095887" y="993724"/>
                    <a:pt x="4090395" y="993724"/>
                  </a:cubicBezTo>
                  <a:lnTo>
                    <a:pt x="9946" y="993724"/>
                  </a:lnTo>
                  <a:cubicBezTo>
                    <a:pt x="4453" y="993724"/>
                    <a:pt x="0" y="989271"/>
                    <a:pt x="0" y="983778"/>
                  </a:cubicBezTo>
                  <a:lnTo>
                    <a:pt x="0" y="9946"/>
                  </a:lnTo>
                  <a:cubicBezTo>
                    <a:pt x="0" y="4453"/>
                    <a:pt x="4453" y="0"/>
                    <a:pt x="9946" y="0"/>
                  </a:cubicBezTo>
                  <a:close/>
                </a:path>
              </a:pathLst>
            </a:custGeom>
            <a:solidFill>
              <a:srgbClr val="000000">
                <a:alpha val="0"/>
              </a:srgbClr>
            </a:solidFill>
            <a:ln w="38100" cap="sq">
              <a:solidFill>
                <a:srgbClr val="F8F2ED"/>
              </a:solidFill>
              <a:prstDash val="solid"/>
              <a:miter/>
            </a:ln>
          </p:spPr>
        </p:sp>
        <p:sp>
          <p:nvSpPr>
            <p:cNvPr id="9" name="TextBox 9"/>
            <p:cNvSpPr txBox="1"/>
            <p:nvPr/>
          </p:nvSpPr>
          <p:spPr>
            <a:xfrm>
              <a:off x="0" y="-38100"/>
              <a:ext cx="4100340" cy="103182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099362" y="4313989"/>
            <a:ext cx="14751395" cy="2687915"/>
          </a:xfrm>
          <a:prstGeom prst="rect">
            <a:avLst/>
          </a:prstGeom>
        </p:spPr>
        <p:txBody>
          <a:bodyPr lIns="0" tIns="0" rIns="0" bIns="0" rtlCol="0" anchor="t">
            <a:spAutoFit/>
          </a:bodyPr>
          <a:lstStyle/>
          <a:p>
            <a:pPr marL="518158" lvl="1" indent="-259079" algn="l">
              <a:lnSpc>
                <a:spcPts val="4319"/>
              </a:lnSpc>
              <a:buFont typeface="Arial"/>
              <a:buChar char="•"/>
            </a:pPr>
            <a:r>
              <a:rPr lang="en-US" sz="2399" dirty="0">
                <a:solidFill>
                  <a:srgbClr val="FFC000"/>
                </a:solidFill>
                <a:latin typeface="Proxima Nova Bold"/>
                <a:ea typeface="Proxima Nova Bold"/>
                <a:cs typeface="Proxima Nova Bold"/>
                <a:sym typeface="Proxima Nova Bold"/>
              </a:rPr>
              <a:t>Gap Analysis</a:t>
            </a:r>
            <a:r>
              <a:rPr lang="en-US" sz="2399" dirty="0">
                <a:solidFill>
                  <a:srgbClr val="F8F2ED"/>
                </a:solidFill>
                <a:latin typeface="Proxima Nova Bold"/>
                <a:ea typeface="Proxima Nova Bold"/>
                <a:cs typeface="Proxima Nova Bold"/>
                <a:sym typeface="Proxima Nova Bold"/>
              </a:rPr>
              <a:t>: </a:t>
            </a:r>
            <a:r>
              <a:rPr lang="en-US" sz="2399" dirty="0">
                <a:solidFill>
                  <a:srgbClr val="F8F2ED"/>
                </a:solidFill>
                <a:latin typeface="Proxima Nova" panose="020B0604020202020204" charset="0"/>
                <a:ea typeface="Proxima Nova Bold"/>
                <a:cs typeface="Proxima Nova Bold"/>
                <a:sym typeface="Proxima Nova Bold"/>
              </a:rPr>
              <a:t>Identify discrepancies between current operations and the desired outcomes.</a:t>
            </a:r>
            <a:endParaRPr lang="en-US" sz="2399" dirty="0">
              <a:solidFill>
                <a:srgbClr val="F8F2ED"/>
              </a:solidFill>
              <a:latin typeface="Proxima Nova" panose="020B0604020202020204" charset="0"/>
              <a:ea typeface="Proxima Nova"/>
              <a:cs typeface="Proxima Nova"/>
              <a:sym typeface="Proxima Nova"/>
            </a:endParaRPr>
          </a:p>
          <a:p>
            <a:pPr marL="518158" lvl="1" indent="-259079" algn="l">
              <a:lnSpc>
                <a:spcPts val="4319"/>
              </a:lnSpc>
              <a:buFont typeface="Arial"/>
              <a:buChar char="•"/>
            </a:pPr>
            <a:r>
              <a:rPr lang="en-US" sz="2399" dirty="0">
                <a:solidFill>
                  <a:srgbClr val="FFC000"/>
                </a:solidFill>
                <a:latin typeface="Proxima Nova Bold"/>
                <a:ea typeface="Proxima Nova Bold"/>
                <a:cs typeface="Proxima Nova Bold"/>
                <a:sym typeface="Proxima Nova Bold"/>
              </a:rPr>
              <a:t>Business Process Blueprint</a:t>
            </a:r>
            <a:r>
              <a:rPr lang="en-US" sz="2399" dirty="0">
                <a:solidFill>
                  <a:srgbClr val="F8F2ED"/>
                </a:solidFill>
                <a:latin typeface="Proxima Nova Bold"/>
                <a:ea typeface="Proxima Nova Bold"/>
                <a:cs typeface="Proxima Nova Bold"/>
                <a:sym typeface="Proxima Nova Bold"/>
              </a:rPr>
              <a:t>: </a:t>
            </a:r>
            <a:r>
              <a:rPr lang="en-US" sz="2399" dirty="0">
                <a:solidFill>
                  <a:srgbClr val="F8F2ED"/>
                </a:solidFill>
                <a:latin typeface="Proxima Nova" panose="020B0604020202020204" charset="0"/>
                <a:ea typeface="Proxima Nova Bold"/>
                <a:cs typeface="Proxima Nova Bold"/>
                <a:sym typeface="Proxima Nova Bold"/>
              </a:rPr>
              <a:t>Create a detailed plan outlining every aspect of the business processes.</a:t>
            </a:r>
            <a:endParaRPr lang="en-US" sz="2399" dirty="0">
              <a:solidFill>
                <a:srgbClr val="F8F2ED"/>
              </a:solidFill>
              <a:latin typeface="Proxima Nova" panose="020B0604020202020204" charset="0"/>
              <a:ea typeface="Proxima Nova"/>
              <a:cs typeface="Proxima Nova"/>
              <a:sym typeface="Proxima Nova"/>
            </a:endParaRPr>
          </a:p>
          <a:p>
            <a:pPr marL="518158" lvl="1" indent="-259079" algn="l">
              <a:lnSpc>
                <a:spcPts val="4319"/>
              </a:lnSpc>
              <a:buFont typeface="Arial"/>
              <a:buChar char="•"/>
            </a:pPr>
            <a:r>
              <a:rPr lang="en-US" sz="2399" dirty="0">
                <a:solidFill>
                  <a:srgbClr val="FFC000"/>
                </a:solidFill>
                <a:latin typeface="Proxima Nova Bold"/>
                <a:ea typeface="Proxima Nova Bold"/>
                <a:cs typeface="Proxima Nova Bold"/>
                <a:sym typeface="Proxima Nova Bold"/>
              </a:rPr>
              <a:t>Solution Architecture</a:t>
            </a:r>
            <a:r>
              <a:rPr lang="en-US" sz="2399" dirty="0">
                <a:solidFill>
                  <a:srgbClr val="F8F2ED"/>
                </a:solidFill>
                <a:latin typeface="Proxima Nova Bold"/>
                <a:ea typeface="Proxima Nova Bold"/>
                <a:cs typeface="Proxima Nova Bold"/>
                <a:sym typeface="Proxima Nova Bold"/>
              </a:rPr>
              <a:t>: </a:t>
            </a:r>
            <a:r>
              <a:rPr lang="en-US" sz="2399" dirty="0">
                <a:solidFill>
                  <a:srgbClr val="F8F2ED"/>
                </a:solidFill>
                <a:latin typeface="Proxima Nova" panose="020B0604020202020204" charset="0"/>
                <a:ea typeface="Proxima Nova Bold"/>
                <a:cs typeface="Proxima Nova Bold"/>
                <a:sym typeface="Proxima Nova Bold"/>
              </a:rPr>
              <a:t>Design a tailored solution architecture to meet specific business needs.</a:t>
            </a:r>
          </a:p>
          <a:p>
            <a:pPr marL="518158" lvl="1" indent="-259079" algn="l">
              <a:lnSpc>
                <a:spcPts val="4319"/>
              </a:lnSpc>
              <a:buFont typeface="Arial"/>
              <a:buChar char="•"/>
            </a:pPr>
            <a:r>
              <a:rPr lang="en-US" sz="2399" dirty="0">
                <a:solidFill>
                  <a:srgbClr val="FFC000"/>
                </a:solidFill>
                <a:latin typeface="Proxima Nova Bold" panose="020B0604020202020204" charset="0"/>
                <a:ea typeface="Proxima Nova"/>
                <a:cs typeface="Proxima Nova"/>
                <a:sym typeface="Proxima Nova"/>
              </a:rPr>
              <a:t>Custom ML Implementation</a:t>
            </a:r>
            <a:r>
              <a:rPr lang="en-US" sz="2399" dirty="0">
                <a:solidFill>
                  <a:srgbClr val="F8F2ED"/>
                </a:solidFill>
                <a:latin typeface="Proxima Nova" panose="020B0604020202020204" charset="0"/>
                <a:ea typeface="Proxima Nova"/>
                <a:cs typeface="Proxima Nova"/>
                <a:sym typeface="Proxima Nova"/>
              </a:rPr>
              <a:t>: Integrate machine learning models into existing data dashboards for enhanced predictive analytics and actionable insights.</a:t>
            </a:r>
          </a:p>
        </p:txBody>
      </p:sp>
      <p:grpSp>
        <p:nvGrpSpPr>
          <p:cNvPr id="11" name="Group 11"/>
          <p:cNvGrpSpPr/>
          <p:nvPr/>
        </p:nvGrpSpPr>
        <p:grpSpPr>
          <a:xfrm>
            <a:off x="13427142" y="0"/>
            <a:ext cx="4860858" cy="1349680"/>
            <a:chOff x="0" y="0"/>
            <a:chExt cx="1509080" cy="419015"/>
          </a:xfrm>
        </p:grpSpPr>
        <p:sp>
          <p:nvSpPr>
            <p:cNvPr id="12" name="Freeform 12"/>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13" name="TextBox 13"/>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3586244" y="795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15" name="TextBox 15"/>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690821" y="1592580"/>
            <a:ext cx="11431369" cy="1072516"/>
          </a:xfrm>
          <a:prstGeom prst="rect">
            <a:avLst/>
          </a:prstGeom>
        </p:spPr>
        <p:txBody>
          <a:bodyPr lIns="0" tIns="0" rIns="0" bIns="0" rtlCol="0" anchor="t">
            <a:spAutoFit/>
          </a:bodyPr>
          <a:lstStyle/>
          <a:p>
            <a:pPr algn="l">
              <a:lnSpc>
                <a:spcPts val="7680"/>
              </a:lnSpc>
            </a:pPr>
            <a:r>
              <a:rPr lang="en-US" sz="8000" dirty="0">
                <a:solidFill>
                  <a:srgbClr val="F8F2ED"/>
                </a:solidFill>
                <a:latin typeface="Helios Extended"/>
                <a:ea typeface="Helios Extended"/>
                <a:cs typeface="Helios Extended"/>
                <a:sym typeface="Helios Extended"/>
              </a:rPr>
              <a:t>Sol Dev &amp; Validation</a:t>
            </a:r>
          </a:p>
        </p:txBody>
      </p:sp>
      <p:grpSp>
        <p:nvGrpSpPr>
          <p:cNvPr id="7" name="Group 7"/>
          <p:cNvGrpSpPr/>
          <p:nvPr/>
        </p:nvGrpSpPr>
        <p:grpSpPr>
          <a:xfrm>
            <a:off x="762000" y="3316922"/>
            <a:ext cx="16742011" cy="4272183"/>
            <a:chOff x="0" y="0"/>
            <a:chExt cx="3553480" cy="1125184"/>
          </a:xfrm>
        </p:grpSpPr>
        <p:sp>
          <p:nvSpPr>
            <p:cNvPr id="8" name="Freeform 8"/>
            <p:cNvSpPr/>
            <p:nvPr/>
          </p:nvSpPr>
          <p:spPr>
            <a:xfrm>
              <a:off x="0" y="0"/>
              <a:ext cx="3553480" cy="1125184"/>
            </a:xfrm>
            <a:custGeom>
              <a:avLst/>
              <a:gdLst/>
              <a:ahLst/>
              <a:cxnLst/>
              <a:rect l="l" t="t" r="r" b="b"/>
              <a:pathLst>
                <a:path w="3553480" h="1125184">
                  <a:moveTo>
                    <a:pt x="11476" y="0"/>
                  </a:moveTo>
                  <a:lnTo>
                    <a:pt x="3542004" y="0"/>
                  </a:lnTo>
                  <a:cubicBezTo>
                    <a:pt x="3545048" y="0"/>
                    <a:pt x="3547966" y="1209"/>
                    <a:pt x="3550119" y="3361"/>
                  </a:cubicBezTo>
                  <a:cubicBezTo>
                    <a:pt x="3552271" y="5514"/>
                    <a:pt x="3553480" y="8433"/>
                    <a:pt x="3553480" y="11476"/>
                  </a:cubicBezTo>
                  <a:lnTo>
                    <a:pt x="3553480" y="1113708"/>
                  </a:lnTo>
                  <a:cubicBezTo>
                    <a:pt x="3553480" y="1120046"/>
                    <a:pt x="3548342" y="1125184"/>
                    <a:pt x="3542004" y="1125184"/>
                  </a:cubicBezTo>
                  <a:lnTo>
                    <a:pt x="11476" y="1125184"/>
                  </a:lnTo>
                  <a:cubicBezTo>
                    <a:pt x="5138" y="1125184"/>
                    <a:pt x="0" y="1120046"/>
                    <a:pt x="0" y="1113708"/>
                  </a:cubicBezTo>
                  <a:lnTo>
                    <a:pt x="0" y="11476"/>
                  </a:lnTo>
                  <a:cubicBezTo>
                    <a:pt x="0" y="5138"/>
                    <a:pt x="5138" y="0"/>
                    <a:pt x="11476" y="0"/>
                  </a:cubicBezTo>
                  <a:close/>
                </a:path>
              </a:pathLst>
            </a:custGeom>
            <a:solidFill>
              <a:srgbClr val="000000">
                <a:alpha val="0"/>
              </a:srgbClr>
            </a:solidFill>
            <a:ln w="38100" cap="sq">
              <a:solidFill>
                <a:srgbClr val="F8F2ED"/>
              </a:solidFill>
              <a:prstDash val="solid"/>
              <a:miter/>
            </a:ln>
          </p:spPr>
        </p:sp>
        <p:sp>
          <p:nvSpPr>
            <p:cNvPr id="9" name="TextBox 9"/>
            <p:cNvSpPr txBox="1"/>
            <p:nvPr/>
          </p:nvSpPr>
          <p:spPr>
            <a:xfrm>
              <a:off x="0" y="-38100"/>
              <a:ext cx="3553480" cy="116328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427142" y="0"/>
            <a:ext cx="4860858" cy="1349680"/>
            <a:chOff x="0" y="0"/>
            <a:chExt cx="1509080" cy="419015"/>
          </a:xfrm>
        </p:grpSpPr>
        <p:sp>
          <p:nvSpPr>
            <p:cNvPr id="12" name="Freeform 12"/>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13" name="TextBox 13"/>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3586244" y="795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15" name="TextBox 15"/>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17" name="Rectangle 2">
            <a:extLst>
              <a:ext uri="{FF2B5EF4-FFF2-40B4-BE49-F238E27FC236}">
                <a16:creationId xmlns:a16="http://schemas.microsoft.com/office/drawing/2014/main" id="{BE6DB624-A655-103F-383D-1404DCAC5C81}"/>
              </a:ext>
            </a:extLst>
          </p:cNvPr>
          <p:cNvSpPr>
            <a:spLocks noChangeArrowheads="1"/>
          </p:cNvSpPr>
          <p:nvPr/>
        </p:nvSpPr>
        <p:spPr bwMode="auto">
          <a:xfrm>
            <a:off x="952500" y="3398748"/>
            <a:ext cx="16383000" cy="3883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fontAlgn="base">
              <a:lnSpc>
                <a:spcPts val="4319"/>
              </a:lnSpc>
              <a:spcBef>
                <a:spcPct val="0"/>
              </a:spcBef>
              <a:spcAft>
                <a:spcPct val="0"/>
              </a:spcAft>
              <a:buClrTx/>
              <a:buSzTx/>
              <a:buFontTx/>
              <a:buChar char="•"/>
              <a:tabLst/>
            </a:pPr>
            <a:r>
              <a:rPr lang="en-US" altLang="en-US" sz="2399" dirty="0">
                <a:solidFill>
                  <a:srgbClr val="F8F2ED"/>
                </a:solidFill>
                <a:latin typeface="Proxima Nova Bold"/>
              </a:rPr>
              <a:t> </a:t>
            </a:r>
            <a:r>
              <a:rPr lang="en-US" altLang="en-US" sz="2399" dirty="0">
                <a:solidFill>
                  <a:schemeClr val="tx2">
                    <a:lumMod val="40000"/>
                    <a:lumOff val="60000"/>
                  </a:schemeClr>
                </a:solidFill>
                <a:latin typeface="Proxima Nova Bold"/>
              </a:rPr>
              <a:t>Requirement Validation</a:t>
            </a:r>
            <a:r>
              <a:rPr lang="en-US" altLang="en-US" sz="2399" dirty="0">
                <a:solidFill>
                  <a:srgbClr val="F8F2ED"/>
                </a:solidFill>
                <a:latin typeface="Proxima Nova Bold"/>
              </a:rPr>
              <a:t>: Align the proposed solution with client needs to ensure all requirements are met.</a:t>
            </a:r>
          </a:p>
          <a:p>
            <a:pPr marL="0" marR="0" lvl="0" indent="0" fontAlgn="base">
              <a:lnSpc>
                <a:spcPts val="4319"/>
              </a:lnSpc>
              <a:spcBef>
                <a:spcPct val="0"/>
              </a:spcBef>
              <a:spcAft>
                <a:spcPct val="0"/>
              </a:spcAft>
              <a:buClrTx/>
              <a:buSzTx/>
              <a:buFontTx/>
              <a:buChar char="•"/>
              <a:tabLst/>
            </a:pPr>
            <a:r>
              <a:rPr lang="en-US" altLang="en-US" sz="2399" dirty="0">
                <a:solidFill>
                  <a:srgbClr val="F8F2ED"/>
                </a:solidFill>
                <a:latin typeface="Proxima Nova Bold"/>
              </a:rPr>
              <a:t> </a:t>
            </a:r>
            <a:r>
              <a:rPr lang="en-US" altLang="en-US" sz="2399" dirty="0">
                <a:solidFill>
                  <a:schemeClr val="tx2">
                    <a:lumMod val="40000"/>
                    <a:lumOff val="60000"/>
                  </a:schemeClr>
                </a:solidFill>
                <a:latin typeface="Proxima Nova Bold"/>
              </a:rPr>
              <a:t>Project Kick-off</a:t>
            </a:r>
            <a:r>
              <a:rPr lang="en-US" altLang="en-US" sz="2399" dirty="0">
                <a:solidFill>
                  <a:srgbClr val="F8F2ED"/>
                </a:solidFill>
                <a:latin typeface="Proxima Nova Bold"/>
              </a:rPr>
              <a:t>: Begin development after receiving client approval and finalizing the project plan.</a:t>
            </a:r>
          </a:p>
          <a:p>
            <a:pPr marL="0" marR="0" lvl="0" indent="0" fontAlgn="base">
              <a:lnSpc>
                <a:spcPts val="4319"/>
              </a:lnSpc>
              <a:spcBef>
                <a:spcPct val="0"/>
              </a:spcBef>
              <a:spcAft>
                <a:spcPct val="0"/>
              </a:spcAft>
              <a:buClrTx/>
              <a:buSzTx/>
              <a:buFontTx/>
              <a:buChar char="•"/>
              <a:tabLst/>
            </a:pPr>
            <a:r>
              <a:rPr lang="en-US" altLang="en-US" sz="2399" dirty="0">
                <a:solidFill>
                  <a:srgbClr val="F8F2ED"/>
                </a:solidFill>
                <a:latin typeface="Proxima Nova Bold"/>
              </a:rPr>
              <a:t> </a:t>
            </a:r>
            <a:r>
              <a:rPr lang="en-US" altLang="en-US" sz="2399" dirty="0">
                <a:solidFill>
                  <a:schemeClr val="tx2">
                    <a:lumMod val="40000"/>
                    <a:lumOff val="60000"/>
                  </a:schemeClr>
                </a:solidFill>
                <a:latin typeface="Proxima Nova Bold"/>
              </a:rPr>
              <a:t>Iterative Development &amp; Testing</a:t>
            </a:r>
            <a:r>
              <a:rPr lang="en-US" altLang="en-US" sz="2399" dirty="0">
                <a:solidFill>
                  <a:srgbClr val="F8F2ED"/>
                </a:solidFill>
                <a:latin typeface="Proxima Nova Bold"/>
              </a:rPr>
              <a:t>: Implement the solution in stages while continuously testing to ensure functionality and accuracy.</a:t>
            </a:r>
          </a:p>
          <a:p>
            <a:pPr marL="0" marR="0" lvl="0" indent="0" fontAlgn="base">
              <a:lnSpc>
                <a:spcPts val="4319"/>
              </a:lnSpc>
              <a:spcBef>
                <a:spcPct val="0"/>
              </a:spcBef>
              <a:spcAft>
                <a:spcPct val="0"/>
              </a:spcAft>
              <a:buClrTx/>
              <a:buSzTx/>
              <a:buFontTx/>
              <a:buChar char="•"/>
              <a:tabLst/>
            </a:pPr>
            <a:r>
              <a:rPr lang="en-US" altLang="en-US" sz="2399" dirty="0">
                <a:solidFill>
                  <a:srgbClr val="F8F2ED"/>
                </a:solidFill>
                <a:latin typeface="Proxima Nova Bold"/>
              </a:rPr>
              <a:t> </a:t>
            </a:r>
            <a:r>
              <a:rPr lang="en-US" altLang="en-US" sz="2399" dirty="0">
                <a:solidFill>
                  <a:schemeClr val="tx2">
                    <a:lumMod val="40000"/>
                    <a:lumOff val="60000"/>
                  </a:schemeClr>
                </a:solidFill>
                <a:latin typeface="Proxima Nova Bold"/>
              </a:rPr>
              <a:t>Client Review &amp; Feedback</a:t>
            </a:r>
            <a:r>
              <a:rPr lang="en-US" altLang="en-US" sz="2399" dirty="0">
                <a:solidFill>
                  <a:srgbClr val="F8F2ED"/>
                </a:solidFill>
                <a:latin typeface="Proxima Nova Bold"/>
              </a:rPr>
              <a:t>: Present each phase to the client for review, allowing for adjustments and refinements.</a:t>
            </a:r>
          </a:p>
          <a:p>
            <a:pPr marL="0" marR="0" lvl="0" indent="0" fontAlgn="base">
              <a:lnSpc>
                <a:spcPts val="4319"/>
              </a:lnSpc>
              <a:spcBef>
                <a:spcPct val="0"/>
              </a:spcBef>
              <a:spcAft>
                <a:spcPct val="0"/>
              </a:spcAft>
              <a:buClrTx/>
              <a:buSzTx/>
              <a:buFontTx/>
              <a:buChar char="•"/>
              <a:tabLst/>
            </a:pPr>
            <a:r>
              <a:rPr lang="en-US" altLang="en-US" sz="2399" dirty="0">
                <a:solidFill>
                  <a:srgbClr val="F8F2ED"/>
                </a:solidFill>
                <a:latin typeface="Proxima Nova Bold"/>
              </a:rPr>
              <a:t> </a:t>
            </a:r>
            <a:r>
              <a:rPr lang="en-US" altLang="en-US" sz="2399" dirty="0">
                <a:solidFill>
                  <a:schemeClr val="tx2">
                    <a:lumMod val="40000"/>
                    <a:lumOff val="60000"/>
                  </a:schemeClr>
                </a:solidFill>
                <a:latin typeface="Proxima Nova Bold"/>
              </a:rPr>
              <a:t>Final Delivery &amp; Training</a:t>
            </a:r>
            <a:r>
              <a:rPr lang="en-US" altLang="en-US" sz="2399" dirty="0">
                <a:solidFill>
                  <a:srgbClr val="F8F2ED"/>
                </a:solidFill>
                <a:latin typeface="Proxima Nova Bold"/>
              </a:rPr>
              <a:t>: Upon approval, deliver the final solution, provide necessary training, and ensure a smooth handover.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Freeform 2"/>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2398442" y="1028700"/>
            <a:ext cx="4860858" cy="1349680"/>
            <a:chOff x="0" y="0"/>
            <a:chExt cx="1509080" cy="419015"/>
          </a:xfrm>
        </p:grpSpPr>
        <p:sp>
          <p:nvSpPr>
            <p:cNvPr id="6" name="Freeform 6"/>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7" name="TextBox 7"/>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graphicFrame>
        <p:nvGraphicFramePr>
          <p:cNvPr id="9" name="Table 9"/>
          <p:cNvGraphicFramePr>
            <a:graphicFrameLocks noGrp="1"/>
          </p:cNvGraphicFramePr>
          <p:nvPr/>
        </p:nvGraphicFramePr>
        <p:xfrm>
          <a:off x="1690821" y="3392392"/>
          <a:ext cx="15568479" cy="5706692"/>
        </p:xfrm>
        <a:graphic>
          <a:graphicData uri="http://schemas.openxmlformats.org/drawingml/2006/table">
            <a:tbl>
              <a:tblPr/>
              <a:tblGrid>
                <a:gridCol w="4205009">
                  <a:extLst>
                    <a:ext uri="{9D8B030D-6E8A-4147-A177-3AD203B41FA5}">
                      <a16:colId xmlns:a16="http://schemas.microsoft.com/office/drawing/2014/main" val="20000"/>
                    </a:ext>
                  </a:extLst>
                </a:gridCol>
                <a:gridCol w="11363470">
                  <a:extLst>
                    <a:ext uri="{9D8B030D-6E8A-4147-A177-3AD203B41FA5}">
                      <a16:colId xmlns:a16="http://schemas.microsoft.com/office/drawing/2014/main" val="20001"/>
                    </a:ext>
                  </a:extLst>
                </a:gridCol>
              </a:tblGrid>
              <a:tr h="899695">
                <a:tc>
                  <a:txBody>
                    <a:bodyPr/>
                    <a:lstStyle/>
                    <a:p>
                      <a:pPr algn="ctr">
                        <a:lnSpc>
                          <a:spcPts val="2799"/>
                        </a:lnSpc>
                        <a:defRPr/>
                      </a:pPr>
                      <a:r>
                        <a:rPr lang="en-US" sz="1999">
                          <a:solidFill>
                            <a:srgbClr val="FFFFFF"/>
                          </a:solidFill>
                          <a:latin typeface="Proxima Nova Bold"/>
                          <a:ea typeface="Proxima Nova Bold"/>
                          <a:cs typeface="Proxima Nova Bold"/>
                          <a:sym typeface="Proxima Nova Bold"/>
                        </a:rPr>
                        <a:t>Feature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Proxima Nova Bold"/>
                          <a:ea typeface="Proxima Nova Bold"/>
                          <a:cs typeface="Proxima Nova Bold"/>
                          <a:sym typeface="Proxima Nova Bold"/>
                        </a:rPr>
                        <a:t>Description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99695">
                <a:tc>
                  <a:txBody>
                    <a:bodyPr/>
                    <a:lstStyle/>
                    <a:p>
                      <a:pPr algn="ctr">
                        <a:lnSpc>
                          <a:spcPts val="2799"/>
                        </a:lnSpc>
                        <a:defRPr/>
                      </a:pPr>
                      <a:r>
                        <a:rPr lang="en-US" sz="1999">
                          <a:solidFill>
                            <a:srgbClr val="FFFFFF"/>
                          </a:solidFill>
                          <a:latin typeface="Proxima Nova"/>
                          <a:ea typeface="Proxima Nova"/>
                          <a:cs typeface="Proxima Nova"/>
                          <a:sym typeface="Proxima Nova"/>
                        </a:rPr>
                        <a:t>Seamless Integration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Proxima Nova"/>
                          <a:ea typeface="Proxima Nova"/>
                          <a:cs typeface="Proxima Nova"/>
                          <a:sym typeface="Proxima Nova"/>
                        </a:rPr>
                        <a:t>Works within existing Microsoft and Google Workspace security protocols.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99695">
                <a:tc>
                  <a:txBody>
                    <a:bodyPr/>
                    <a:lstStyle/>
                    <a:p>
                      <a:pPr algn="ctr">
                        <a:lnSpc>
                          <a:spcPts val="2799"/>
                        </a:lnSpc>
                        <a:defRPr/>
                      </a:pPr>
                      <a:r>
                        <a:rPr lang="en-US" sz="1999">
                          <a:solidFill>
                            <a:srgbClr val="FFFFFF"/>
                          </a:solidFill>
                          <a:latin typeface="Proxima Nova"/>
                          <a:ea typeface="Proxima Nova"/>
                          <a:cs typeface="Proxima Nova"/>
                          <a:sym typeface="Proxima Nova"/>
                        </a:rPr>
                        <a:t>AI-Driven Security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Proxima Nova"/>
                          <a:ea typeface="Proxima Nova"/>
                          <a:cs typeface="Proxima Nova"/>
                          <a:sym typeface="Proxima Nova"/>
                        </a:rPr>
                        <a:t>Leverages machine learning for proactive threat detection.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99695">
                <a:tc>
                  <a:txBody>
                    <a:bodyPr/>
                    <a:lstStyle/>
                    <a:p>
                      <a:pPr algn="ctr">
                        <a:lnSpc>
                          <a:spcPts val="2799"/>
                        </a:lnSpc>
                        <a:defRPr/>
                      </a:pPr>
                      <a:r>
                        <a:rPr lang="en-US" sz="1999">
                          <a:solidFill>
                            <a:srgbClr val="FFFFFF"/>
                          </a:solidFill>
                          <a:latin typeface="Proxima Nova"/>
                          <a:ea typeface="Proxima Nova"/>
                          <a:cs typeface="Proxima Nova"/>
                          <a:sym typeface="Proxima Nova"/>
                        </a:rPr>
                        <a:t>Granular Role-Based Access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Proxima Nova"/>
                          <a:ea typeface="Proxima Nova"/>
                          <a:cs typeface="Proxima Nova"/>
                          <a:sym typeface="Proxima Nova"/>
                        </a:rPr>
                        <a:t>Provides customized access controls tailored to user roles.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99695">
                <a:tc>
                  <a:txBody>
                    <a:bodyPr/>
                    <a:lstStyle/>
                    <a:p>
                      <a:pPr algn="ctr">
                        <a:lnSpc>
                          <a:spcPts val="2799"/>
                        </a:lnSpc>
                        <a:defRPr/>
                      </a:pPr>
                      <a:r>
                        <a:rPr lang="en-US" sz="1999">
                          <a:solidFill>
                            <a:srgbClr val="FFFFFF"/>
                          </a:solidFill>
                          <a:latin typeface="Proxima Nova"/>
                          <a:ea typeface="Proxima Nova"/>
                          <a:cs typeface="Proxima Nova"/>
                          <a:sym typeface="Proxima Nova"/>
                        </a:rPr>
                        <a:t>Compliance &amp; Encryption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Proxima Nova"/>
                          <a:ea typeface="Proxima Nova"/>
                          <a:cs typeface="Proxima Nova"/>
                          <a:sym typeface="Proxima Nova"/>
                        </a:rPr>
                        <a:t>Ensures data integrity and compliance with industry standards like GDPR.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208217">
                <a:tc>
                  <a:txBody>
                    <a:bodyPr/>
                    <a:lstStyle/>
                    <a:p>
                      <a:pPr algn="ctr">
                        <a:lnSpc>
                          <a:spcPts val="2799"/>
                        </a:lnSpc>
                        <a:defRPr/>
                      </a:pPr>
                      <a:r>
                        <a:rPr lang="en-US" sz="1999">
                          <a:solidFill>
                            <a:srgbClr val="FFFFFF"/>
                          </a:solidFill>
                          <a:latin typeface="Proxima Nova"/>
                          <a:ea typeface="Proxima Nova"/>
                          <a:cs typeface="Proxima Nova"/>
                          <a:sym typeface="Proxima Nova"/>
                        </a:rPr>
                        <a:t>Continuous Monitoring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Proxima Nova"/>
                          <a:ea typeface="Proxima Nova"/>
                          <a:cs typeface="Proxima Nova"/>
                          <a:sym typeface="Proxima Nova"/>
                        </a:rPr>
                        <a:t>Adapts security measures based on real-time analytics and emerging</a:t>
                      </a:r>
                      <a:endParaRPr lang="en-US" sz="1100"/>
                    </a:p>
                    <a:p>
                      <a:pPr algn="ctr">
                        <a:lnSpc>
                          <a:spcPts val="2799"/>
                        </a:lnSpc>
                      </a:pPr>
                      <a:r>
                        <a:rPr lang="en-US" sz="1999">
                          <a:solidFill>
                            <a:srgbClr val="FFFFFF"/>
                          </a:solidFill>
                          <a:latin typeface="Proxima Nova"/>
                          <a:ea typeface="Proxima Nova"/>
                          <a:cs typeface="Proxima Nova"/>
                          <a:sym typeface="Proxima Nova"/>
                        </a:rPr>
                        <a:t>  threats.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10"/>
          <p:cNvSpPr txBox="1"/>
          <p:nvPr/>
        </p:nvSpPr>
        <p:spPr>
          <a:xfrm>
            <a:off x="1690821" y="1552891"/>
            <a:ext cx="9816560" cy="1535430"/>
          </a:xfrm>
          <a:prstGeom prst="rect">
            <a:avLst/>
          </a:prstGeom>
        </p:spPr>
        <p:txBody>
          <a:bodyPr lIns="0" tIns="0" rIns="0" bIns="0" rtlCol="0" anchor="t">
            <a:spAutoFit/>
          </a:bodyPr>
          <a:lstStyle/>
          <a:p>
            <a:pPr algn="l">
              <a:lnSpc>
                <a:spcPts val="5759"/>
              </a:lnSpc>
            </a:pPr>
            <a:r>
              <a:rPr lang="en-US" sz="6000" dirty="0">
                <a:solidFill>
                  <a:srgbClr val="FFFF00"/>
                </a:solidFill>
                <a:latin typeface="Helios Extended"/>
                <a:ea typeface="Helios Extended"/>
                <a:cs typeface="Helios Extended"/>
                <a:sym typeface="Helios Extended"/>
              </a:rPr>
              <a:t>Data Security</a:t>
            </a:r>
            <a:r>
              <a:rPr lang="en-US" sz="6000" dirty="0">
                <a:solidFill>
                  <a:srgbClr val="F8F2ED"/>
                </a:solidFill>
                <a:latin typeface="Helios Extended"/>
                <a:ea typeface="Helios Extended"/>
                <a:cs typeface="Helios Extended"/>
                <a:sym typeface="Helios Extended"/>
              </a:rPr>
              <a:t> &amp; </a:t>
            </a:r>
            <a:r>
              <a:rPr lang="en-US" sz="6000" dirty="0">
                <a:solidFill>
                  <a:srgbClr val="FFFF00"/>
                </a:solidFill>
                <a:latin typeface="Helios Extended"/>
                <a:ea typeface="Helios Extended"/>
                <a:cs typeface="Helios Extended"/>
                <a:sym typeface="Helios Extended"/>
              </a:rPr>
              <a:t>Access Control</a:t>
            </a:r>
          </a:p>
        </p:txBody>
      </p:sp>
      <p:sp>
        <p:nvSpPr>
          <p:cNvPr id="11" name="AutoShape 11"/>
          <p:cNvSpPr/>
          <p:nvPr/>
        </p:nvSpPr>
        <p:spPr>
          <a:xfrm>
            <a:off x="4029908" y="9822753"/>
            <a:ext cx="7025123" cy="19050"/>
          </a:xfrm>
          <a:prstGeom prst="line">
            <a:avLst/>
          </a:prstGeom>
          <a:ln w="38100" cap="flat">
            <a:solidFill>
              <a:srgbClr val="FFFFFF"/>
            </a:solidFill>
            <a:prstDash val="solid"/>
            <a:headEnd type="oval" w="lg" len="lg"/>
            <a:tailEnd type="none" w="sm" len="sm"/>
          </a:ln>
        </p:spPr>
      </p:sp>
      <p:sp>
        <p:nvSpPr>
          <p:cNvPr id="12" name="TextBox 12"/>
          <p:cNvSpPr txBox="1"/>
          <p:nvPr/>
        </p:nvSpPr>
        <p:spPr>
          <a:xfrm>
            <a:off x="11701897" y="9627491"/>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2398442" y="1028700"/>
            <a:ext cx="4860858" cy="1349680"/>
            <a:chOff x="0" y="0"/>
            <a:chExt cx="1509080" cy="419015"/>
          </a:xfrm>
        </p:grpSpPr>
        <p:sp>
          <p:nvSpPr>
            <p:cNvPr id="7" name="Freeform 7"/>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8" name="TextBox 8"/>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graphicFrame>
        <p:nvGraphicFramePr>
          <p:cNvPr id="10" name="Table 10"/>
          <p:cNvGraphicFramePr>
            <a:graphicFrameLocks noGrp="1"/>
          </p:cNvGraphicFramePr>
          <p:nvPr>
            <p:extLst>
              <p:ext uri="{D42A27DB-BD31-4B8C-83A1-F6EECF244321}">
                <p14:modId xmlns:p14="http://schemas.microsoft.com/office/powerpoint/2010/main" val="3549270901"/>
              </p:ext>
            </p:extLst>
          </p:nvPr>
        </p:nvGraphicFramePr>
        <p:xfrm>
          <a:off x="1690821" y="3373659"/>
          <a:ext cx="15568480" cy="4548458"/>
        </p:xfrm>
        <a:graphic>
          <a:graphicData uri="http://schemas.openxmlformats.org/drawingml/2006/table">
            <a:tbl>
              <a:tblPr/>
              <a:tblGrid>
                <a:gridCol w="2845942">
                  <a:extLst>
                    <a:ext uri="{9D8B030D-6E8A-4147-A177-3AD203B41FA5}">
                      <a16:colId xmlns:a16="http://schemas.microsoft.com/office/drawing/2014/main" val="20000"/>
                    </a:ext>
                  </a:extLst>
                </a:gridCol>
                <a:gridCol w="3255194">
                  <a:extLst>
                    <a:ext uri="{9D8B030D-6E8A-4147-A177-3AD203B41FA5}">
                      <a16:colId xmlns:a16="http://schemas.microsoft.com/office/drawing/2014/main" val="20001"/>
                    </a:ext>
                  </a:extLst>
                </a:gridCol>
                <a:gridCol w="3318671">
                  <a:extLst>
                    <a:ext uri="{9D8B030D-6E8A-4147-A177-3AD203B41FA5}">
                      <a16:colId xmlns:a16="http://schemas.microsoft.com/office/drawing/2014/main" val="20002"/>
                    </a:ext>
                  </a:extLst>
                </a:gridCol>
                <a:gridCol w="6148673">
                  <a:extLst>
                    <a:ext uri="{9D8B030D-6E8A-4147-A177-3AD203B41FA5}">
                      <a16:colId xmlns:a16="http://schemas.microsoft.com/office/drawing/2014/main" val="20003"/>
                    </a:ext>
                  </a:extLst>
                </a:gridCol>
              </a:tblGrid>
              <a:tr h="1028295">
                <a:tc>
                  <a:txBody>
                    <a:bodyPr/>
                    <a:lstStyle/>
                    <a:p>
                      <a:pPr algn="ctr">
                        <a:lnSpc>
                          <a:spcPts val="2799"/>
                        </a:lnSpc>
                        <a:defRPr/>
                      </a:pPr>
                      <a:r>
                        <a:rPr lang="en-US" sz="1999">
                          <a:solidFill>
                            <a:srgbClr val="FFFFFF"/>
                          </a:solidFill>
                          <a:latin typeface="Proxima Nova Bold"/>
                          <a:ea typeface="Proxima Nova Bold"/>
                          <a:cs typeface="Proxima Nova Bold"/>
                          <a:sym typeface="Proxima Nova Bold"/>
                        </a:rPr>
                        <a:t>Service Tier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dirty="0">
                          <a:solidFill>
                            <a:srgbClr val="FFFFFF"/>
                          </a:solidFill>
                          <a:latin typeface="Proxima Nova Bold"/>
                          <a:ea typeface="Proxima Nova Bold"/>
                          <a:cs typeface="Proxima Nova Bold"/>
                          <a:sym typeface="Proxima Nova Bold"/>
                        </a:rPr>
                        <a:t>Licensing Fees</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Proxima Nova Bold"/>
                          <a:ea typeface="Proxima Nova Bold"/>
                          <a:cs typeface="Proxima Nova Bold"/>
                          <a:sym typeface="Proxima Nova Bold"/>
                        </a:rPr>
                        <a:t>Customization Fees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Proxima Nova Bold"/>
                          <a:ea typeface="Proxima Nova Bold"/>
                          <a:cs typeface="Proxima Nova Bold"/>
                          <a:sym typeface="Proxima Nova Bold"/>
                        </a:rPr>
                        <a:t>Included Features &amp; Support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28295">
                <a:tc>
                  <a:txBody>
                    <a:bodyPr/>
                    <a:lstStyle/>
                    <a:p>
                      <a:pPr algn="ctr">
                        <a:lnSpc>
                          <a:spcPts val="2799"/>
                        </a:lnSpc>
                        <a:defRPr/>
                      </a:pPr>
                      <a:r>
                        <a:rPr lang="en-US" sz="1999">
                          <a:solidFill>
                            <a:srgbClr val="FFFFFF"/>
                          </a:solidFill>
                          <a:latin typeface="Proxima Nova"/>
                          <a:ea typeface="Proxima Nova"/>
                          <a:cs typeface="Proxima Nova"/>
                          <a:sym typeface="Proxima Nova"/>
                        </a:rPr>
                        <a:t>Essential Package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dirty="0">
                          <a:solidFill>
                            <a:srgbClr val="FFFFFF"/>
                          </a:solidFill>
                          <a:latin typeface="Proxima Nova"/>
                          <a:ea typeface="Proxima Nova"/>
                          <a:cs typeface="Proxima Nova"/>
                          <a:sym typeface="Proxima Nova"/>
                        </a:rPr>
                        <a:t>₹42,000/month</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dirty="0">
                          <a:solidFill>
                            <a:srgbClr val="FFFFFF"/>
                          </a:solidFill>
                          <a:latin typeface="Proxima Nova"/>
                          <a:ea typeface="Proxima Nova"/>
                          <a:cs typeface="Proxima Nova"/>
                          <a:sym typeface="Proxima Nova"/>
                        </a:rPr>
                        <a:t>₹84,000/project</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Proxima Nova"/>
                          <a:ea typeface="Proxima Nova"/>
                          <a:cs typeface="Proxima Nova"/>
                          <a:sym typeface="Proxima Nova"/>
                        </a:rPr>
                        <a:t>Core features, basic support, limited customization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28295">
                <a:tc>
                  <a:txBody>
                    <a:bodyPr/>
                    <a:lstStyle/>
                    <a:p>
                      <a:pPr algn="ctr">
                        <a:lnSpc>
                          <a:spcPts val="2799"/>
                        </a:lnSpc>
                        <a:defRPr/>
                      </a:pPr>
                      <a:r>
                        <a:rPr lang="en-US" sz="1999">
                          <a:solidFill>
                            <a:srgbClr val="FFFFFF"/>
                          </a:solidFill>
                          <a:latin typeface="Proxima Nova"/>
                          <a:ea typeface="Proxima Nova"/>
                          <a:cs typeface="Proxima Nova"/>
                          <a:sym typeface="Proxima Nova"/>
                        </a:rPr>
                        <a:t>Pro Package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dirty="0">
                          <a:solidFill>
                            <a:srgbClr val="FFFFFF"/>
                          </a:solidFill>
                          <a:latin typeface="Proxima Nova"/>
                          <a:ea typeface="Proxima Nova"/>
                          <a:cs typeface="Proxima Nova"/>
                          <a:sym typeface="Proxima Nova"/>
                        </a:rPr>
                        <a:t>₹1,680/user/month (Developer Power BI)</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dirty="0">
                          <a:solidFill>
                            <a:srgbClr val="FFFFFF"/>
                          </a:solidFill>
                          <a:latin typeface="Proxima Nova"/>
                          <a:ea typeface="Proxima Nova"/>
                          <a:cs typeface="Proxima Nova"/>
                          <a:sym typeface="Proxima Nova"/>
                        </a:rPr>
                        <a:t>₹1,50,000/project</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dirty="0">
                          <a:solidFill>
                            <a:srgbClr val="FFFFFF"/>
                          </a:solidFill>
                          <a:latin typeface="Proxima Nova"/>
                          <a:ea typeface="Proxima Nova"/>
                          <a:cs typeface="Proxima Nova"/>
                          <a:sym typeface="Proxima Nova"/>
                        </a:rPr>
                        <a:t>Advanced features, priority support, full customization</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10890">
                <a:tc>
                  <a:txBody>
                    <a:bodyPr/>
                    <a:lstStyle/>
                    <a:p>
                      <a:pPr algn="ctr">
                        <a:lnSpc>
                          <a:spcPts val="2799"/>
                        </a:lnSpc>
                        <a:defRPr/>
                      </a:pPr>
                      <a:r>
                        <a:rPr lang="en-US" sz="1999">
                          <a:solidFill>
                            <a:srgbClr val="FFFFFF"/>
                          </a:solidFill>
                          <a:latin typeface="Proxima Nova"/>
                          <a:ea typeface="Proxima Nova"/>
                          <a:cs typeface="Proxima Nova"/>
                          <a:sym typeface="Proxima Nova"/>
                        </a:rPr>
                        <a:t>Enterprise Solution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dirty="0">
                          <a:solidFill>
                            <a:srgbClr val="FFFFFF"/>
                          </a:solidFill>
                          <a:latin typeface="Proxima Nova"/>
                          <a:ea typeface="Proxima Nova"/>
                          <a:cs typeface="Proxima Nova"/>
                          <a:sym typeface="Proxima Nova"/>
                        </a:rPr>
                        <a:t>Custom Power BI Licensing (based on users)</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dirty="0">
                          <a:solidFill>
                            <a:srgbClr val="FFFFFF"/>
                          </a:solidFill>
                          <a:latin typeface="Proxima Nova"/>
                          <a:ea typeface="Proxima Nova"/>
                          <a:cs typeface="Proxima Nova"/>
                          <a:sym typeface="Proxima Nova"/>
                        </a:rPr>
                        <a:t>₹3,60,000/project</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dirty="0">
                          <a:solidFill>
                            <a:srgbClr val="FFFFFF"/>
                          </a:solidFill>
                          <a:latin typeface="Proxima Nova"/>
                          <a:ea typeface="Proxima Nova"/>
                          <a:cs typeface="Proxima Nova"/>
                          <a:sym typeface="Proxima Nova"/>
                        </a:rPr>
                        <a:t>Full features, dedicated support, advanced customization</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 name="TextBox 11"/>
          <p:cNvSpPr txBox="1"/>
          <p:nvPr/>
        </p:nvSpPr>
        <p:spPr>
          <a:xfrm>
            <a:off x="1690821" y="1648141"/>
            <a:ext cx="9816560" cy="1359346"/>
          </a:xfrm>
          <a:prstGeom prst="rect">
            <a:avLst/>
          </a:prstGeom>
        </p:spPr>
        <p:txBody>
          <a:bodyPr lIns="0" tIns="0" rIns="0" bIns="0" rtlCol="0" anchor="t">
            <a:spAutoFit/>
          </a:bodyPr>
          <a:lstStyle/>
          <a:p>
            <a:pPr algn="l">
              <a:lnSpc>
                <a:spcPts val="10560"/>
              </a:lnSpc>
            </a:pPr>
            <a:r>
              <a:rPr lang="en-US" sz="11000" dirty="0">
                <a:solidFill>
                  <a:srgbClr val="F8F2ED"/>
                </a:solidFill>
                <a:latin typeface="Helios Extended"/>
                <a:ea typeface="Helios Extended"/>
                <a:cs typeface="Helios Extended"/>
                <a:sym typeface="Helios Extended"/>
              </a:rPr>
              <a:t>Our </a:t>
            </a:r>
            <a:r>
              <a:rPr lang="en-US" sz="11000" dirty="0">
                <a:solidFill>
                  <a:schemeClr val="accent6">
                    <a:lumMod val="60000"/>
                    <a:lumOff val="40000"/>
                  </a:schemeClr>
                </a:solidFill>
                <a:latin typeface="Helios Extended"/>
                <a:ea typeface="Helios Extended"/>
                <a:cs typeface="Helios Extended"/>
                <a:sym typeface="Helios Extended"/>
              </a:rPr>
              <a:t>Pricing</a:t>
            </a:r>
          </a:p>
        </p:txBody>
      </p:sp>
      <p:sp>
        <p:nvSpPr>
          <p:cNvPr id="12" name="TextBox 12"/>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690821" y="1648141"/>
            <a:ext cx="9839993" cy="1359346"/>
          </a:xfrm>
          <a:prstGeom prst="rect">
            <a:avLst/>
          </a:prstGeom>
        </p:spPr>
        <p:txBody>
          <a:bodyPr lIns="0" tIns="0" rIns="0" bIns="0" rtlCol="0" anchor="t">
            <a:spAutoFit/>
          </a:bodyPr>
          <a:lstStyle/>
          <a:p>
            <a:pPr algn="l">
              <a:lnSpc>
                <a:spcPts val="10560"/>
              </a:lnSpc>
            </a:pPr>
            <a:r>
              <a:rPr lang="en-US" sz="11000" dirty="0">
                <a:solidFill>
                  <a:srgbClr val="F8F2ED"/>
                </a:solidFill>
                <a:latin typeface="Helios Extended"/>
                <a:ea typeface="Helios Extended"/>
                <a:cs typeface="Helios Extended"/>
                <a:sym typeface="Helios Extended"/>
              </a:rPr>
              <a:t>Let’s Talk!</a:t>
            </a:r>
          </a:p>
        </p:txBody>
      </p:sp>
      <p:sp>
        <p:nvSpPr>
          <p:cNvPr id="7" name="TextBox 7"/>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8" name="Freeform 8"/>
          <p:cNvSpPr/>
          <p:nvPr/>
        </p:nvSpPr>
        <p:spPr>
          <a:xfrm>
            <a:off x="1719396" y="3885246"/>
            <a:ext cx="902961" cy="921389"/>
          </a:xfrm>
          <a:custGeom>
            <a:avLst/>
            <a:gdLst/>
            <a:ahLst/>
            <a:cxnLst/>
            <a:rect l="l" t="t" r="r" b="b"/>
            <a:pathLst>
              <a:path w="902961" h="921389">
                <a:moveTo>
                  <a:pt x="0" y="0"/>
                </a:moveTo>
                <a:lnTo>
                  <a:pt x="902961" y="0"/>
                </a:lnTo>
                <a:lnTo>
                  <a:pt x="902961" y="921389"/>
                </a:lnTo>
                <a:lnTo>
                  <a:pt x="0" y="92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6144367" y="3885246"/>
            <a:ext cx="1124450" cy="802576"/>
          </a:xfrm>
          <a:custGeom>
            <a:avLst/>
            <a:gdLst/>
            <a:ahLst/>
            <a:cxnLst/>
            <a:rect l="l" t="t" r="r" b="b"/>
            <a:pathLst>
              <a:path w="1124450" h="802576">
                <a:moveTo>
                  <a:pt x="0" y="0"/>
                </a:moveTo>
                <a:lnTo>
                  <a:pt x="1124450" y="0"/>
                </a:lnTo>
                <a:lnTo>
                  <a:pt x="1124450" y="802577"/>
                </a:lnTo>
                <a:lnTo>
                  <a:pt x="0" y="8025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690821" y="5122855"/>
            <a:ext cx="3838415" cy="518091"/>
          </a:xfrm>
          <a:prstGeom prst="rect">
            <a:avLst/>
          </a:prstGeom>
        </p:spPr>
        <p:txBody>
          <a:bodyPr lIns="0" tIns="0" rIns="0" bIns="0" rtlCol="0" anchor="t">
            <a:spAutoFit/>
          </a:bodyPr>
          <a:lstStyle/>
          <a:p>
            <a:pPr algn="l">
              <a:lnSpc>
                <a:spcPts val="4480"/>
              </a:lnSpc>
            </a:pPr>
            <a:r>
              <a:rPr lang="en-US" sz="2800" dirty="0">
                <a:solidFill>
                  <a:schemeClr val="bg1"/>
                </a:solidFill>
                <a:latin typeface="Helios Extended"/>
                <a:ea typeface="Helios Extended"/>
                <a:cs typeface="Helios Extended"/>
                <a:sym typeface="Helios Extended"/>
                <a:hlinkClick r:id="rId10" tooltip="tel:+919830607796">
                  <a:extLst>
                    <a:ext uri="{A12FA001-AC4F-418D-AE19-62706E023703}">
                      <ahyp:hlinkClr xmlns:ahyp="http://schemas.microsoft.com/office/drawing/2018/hyperlinkcolor" val="tx"/>
                    </a:ext>
                  </a:extLst>
                </a:hlinkClick>
              </a:rPr>
              <a:t>+91 9830607796</a:t>
            </a:r>
          </a:p>
        </p:txBody>
      </p:sp>
      <p:sp>
        <p:nvSpPr>
          <p:cNvPr id="11" name="TextBox 11"/>
          <p:cNvSpPr txBox="1"/>
          <p:nvPr/>
        </p:nvSpPr>
        <p:spPr>
          <a:xfrm>
            <a:off x="6144367" y="5113330"/>
            <a:ext cx="7047539" cy="1049018"/>
          </a:xfrm>
          <a:prstGeom prst="rect">
            <a:avLst/>
          </a:prstGeom>
        </p:spPr>
        <p:txBody>
          <a:bodyPr lIns="0" tIns="0" rIns="0" bIns="0" rtlCol="0" anchor="t">
            <a:spAutoFit/>
          </a:bodyPr>
          <a:lstStyle/>
          <a:p>
            <a:pPr algn="l">
              <a:lnSpc>
                <a:spcPts val="4160"/>
              </a:lnSpc>
            </a:pPr>
            <a:r>
              <a:rPr lang="en-US" sz="2600" dirty="0">
                <a:solidFill>
                  <a:schemeClr val="bg1"/>
                </a:solidFill>
                <a:latin typeface="Helios Extended"/>
                <a:ea typeface="Helios Extended"/>
                <a:cs typeface="Helios Extended"/>
                <a:sym typeface="Helios Extended"/>
                <a:hlinkClick r:id="rId11" tooltip="mailto:suvankar.malakar@scalenowtech.com">
                  <a:extLst>
                    <a:ext uri="{A12FA001-AC4F-418D-AE19-62706E023703}">
                      <ahyp:hlinkClr xmlns:ahyp="http://schemas.microsoft.com/office/drawing/2018/hyperlinkcolor" val="tx"/>
                    </a:ext>
                  </a:extLst>
                </a:hlinkClick>
              </a:rPr>
              <a:t>suvankar.malakar@scalenowtech.com</a:t>
            </a:r>
          </a:p>
          <a:p>
            <a:pPr algn="l">
              <a:lnSpc>
                <a:spcPts val="4160"/>
              </a:lnSpc>
            </a:pPr>
            <a:endParaRPr lang="en-US" sz="2600" dirty="0">
              <a:solidFill>
                <a:schemeClr val="bg1"/>
              </a:solidFill>
              <a:latin typeface="Helios Extended"/>
              <a:ea typeface="Helios Extended"/>
              <a:cs typeface="Helios Extended"/>
              <a:sym typeface="Helios Extended"/>
              <a:hlinkClick r:id="rId11" tooltip="mailto:suvankar.malakar@scalenowtech.com">
                <a:extLst>
                  <a:ext uri="{A12FA001-AC4F-418D-AE19-62706E023703}">
                    <ahyp:hlinkClr xmlns:ahyp="http://schemas.microsoft.com/office/drawing/2018/hyperlinkcolor" val="tx"/>
                  </a:ext>
                </a:extLst>
              </a:hlinkClick>
            </a:endParaRPr>
          </a:p>
        </p:txBody>
      </p:sp>
      <p:grpSp>
        <p:nvGrpSpPr>
          <p:cNvPr id="12" name="Group 12"/>
          <p:cNvGrpSpPr/>
          <p:nvPr/>
        </p:nvGrpSpPr>
        <p:grpSpPr>
          <a:xfrm>
            <a:off x="12398442" y="1028700"/>
            <a:ext cx="4860858" cy="1349680"/>
            <a:chOff x="0" y="0"/>
            <a:chExt cx="1509080" cy="419015"/>
          </a:xfrm>
        </p:grpSpPr>
        <p:sp>
          <p:nvSpPr>
            <p:cNvPr id="13" name="Freeform 13"/>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14" name="TextBox 14"/>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12"/>
            <a:stretch>
              <a:fillRect/>
            </a:stretch>
          </a:blipFill>
        </p:spPr>
      </p:sp>
      <p:sp>
        <p:nvSpPr>
          <p:cNvPr id="16" name="Freeform 16"/>
          <p:cNvSpPr/>
          <p:nvPr/>
        </p:nvSpPr>
        <p:spPr>
          <a:xfrm>
            <a:off x="1690821" y="5978872"/>
            <a:ext cx="1361433" cy="1361433"/>
          </a:xfrm>
          <a:custGeom>
            <a:avLst/>
            <a:gdLst/>
            <a:ahLst/>
            <a:cxnLst/>
            <a:rect l="l" t="t" r="r" b="b"/>
            <a:pathLst>
              <a:path w="1361433" h="1361433">
                <a:moveTo>
                  <a:pt x="0" y="0"/>
                </a:moveTo>
                <a:lnTo>
                  <a:pt x="1361433" y="0"/>
                </a:lnTo>
                <a:lnTo>
                  <a:pt x="1361433" y="1361434"/>
                </a:lnTo>
                <a:lnTo>
                  <a:pt x="0" y="136143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TextBox 17"/>
          <p:cNvSpPr txBox="1"/>
          <p:nvPr/>
        </p:nvSpPr>
        <p:spPr>
          <a:xfrm>
            <a:off x="1719396" y="7521281"/>
            <a:ext cx="15362523" cy="1049018"/>
          </a:xfrm>
          <a:prstGeom prst="rect">
            <a:avLst/>
          </a:prstGeom>
        </p:spPr>
        <p:txBody>
          <a:bodyPr lIns="0" tIns="0" rIns="0" bIns="0" rtlCol="0" anchor="t">
            <a:spAutoFit/>
          </a:bodyPr>
          <a:lstStyle/>
          <a:p>
            <a:pPr marL="0" lvl="0" indent="0" algn="l">
              <a:lnSpc>
                <a:spcPts val="4160"/>
              </a:lnSpc>
              <a:spcBef>
                <a:spcPct val="0"/>
              </a:spcBef>
            </a:pPr>
            <a:r>
              <a:rPr lang="en-US" sz="2600" strike="noStrike" dirty="0">
                <a:solidFill>
                  <a:schemeClr val="bg1"/>
                </a:solidFill>
                <a:latin typeface="Helios Extended"/>
                <a:ea typeface="Helios Extended"/>
                <a:cs typeface="Helios Extended"/>
                <a:sym typeface="Helios Extended"/>
                <a:hlinkClick r:id="rId15" tooltip="https://www.linkedin.com/company/scalenow-technosolutions-private-limited/posts/?feedView=all">
                  <a:extLst>
                    <a:ext uri="{A12FA001-AC4F-418D-AE19-62706E023703}">
                      <ahyp:hlinkClr xmlns:ahyp="http://schemas.microsoft.com/office/drawing/2018/hyperlinkcolor" val="tx"/>
                    </a:ext>
                  </a:extLst>
                </a:hlinkClick>
              </a:rPr>
              <a:t>https://www.linkedin.com/company/scalenow-technosolutions-private-limited/posts/?feedView=all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BC33-6208-F3D8-A8D9-E059D8B6C3CF}"/>
              </a:ext>
            </a:extLst>
          </p:cNvPr>
          <p:cNvSpPr>
            <a:spLocks noGrp="1"/>
          </p:cNvSpPr>
          <p:nvPr>
            <p:ph type="ctrTitle"/>
          </p:nvPr>
        </p:nvSpPr>
        <p:spPr>
          <a:xfrm>
            <a:off x="4876800" y="1409700"/>
            <a:ext cx="8534400" cy="7467599"/>
          </a:xfrm>
        </p:spPr>
        <p:txBody>
          <a:bodyPr>
            <a:noAutofit/>
          </a:bodyPr>
          <a:lstStyle/>
          <a:p>
            <a:r>
              <a:rPr lang="en-US" sz="20000" b="1" dirty="0"/>
              <a:t>Other</a:t>
            </a:r>
            <a:r>
              <a:rPr lang="en-US" sz="20000" dirty="0"/>
              <a:t> </a:t>
            </a:r>
            <a:r>
              <a:rPr lang="en-US" sz="20000" b="1" dirty="0"/>
              <a:t>Slides</a:t>
            </a:r>
            <a:endParaRPr lang="en-IN" sz="20000" b="1" dirty="0"/>
          </a:p>
        </p:txBody>
      </p:sp>
    </p:spTree>
    <p:extLst>
      <p:ext uri="{BB962C8B-B14F-4D97-AF65-F5344CB8AC3E}">
        <p14:creationId xmlns:p14="http://schemas.microsoft.com/office/powerpoint/2010/main" val="2486026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4" name="Freeform 4"/>
          <p:cNvSpPr/>
          <p:nvPr/>
        </p:nvSpPr>
        <p:spPr>
          <a:xfrm rot="-10800000">
            <a:off x="1371600"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371600"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669404" y="2247900"/>
            <a:ext cx="9606220" cy="1478281"/>
          </a:xfrm>
          <a:prstGeom prst="rect">
            <a:avLst/>
          </a:prstGeom>
        </p:spPr>
        <p:txBody>
          <a:bodyPr lIns="0" tIns="0" rIns="0" bIns="0" rtlCol="0" anchor="t">
            <a:spAutoFit/>
          </a:bodyPr>
          <a:lstStyle/>
          <a:p>
            <a:pPr algn="l">
              <a:lnSpc>
                <a:spcPts val="10560"/>
              </a:lnSpc>
            </a:pPr>
            <a:r>
              <a:rPr lang="en-US" sz="11000" dirty="0">
                <a:solidFill>
                  <a:srgbClr val="F8F2ED"/>
                </a:solidFill>
                <a:latin typeface="Helios Extended"/>
                <a:ea typeface="Helios Extended"/>
                <a:cs typeface="Helios Extended"/>
                <a:sym typeface="Helios Extended"/>
              </a:rPr>
              <a:t>Architecture</a:t>
            </a:r>
          </a:p>
        </p:txBody>
      </p:sp>
      <p:grpSp>
        <p:nvGrpSpPr>
          <p:cNvPr id="7" name="Group 7"/>
          <p:cNvGrpSpPr/>
          <p:nvPr/>
        </p:nvGrpSpPr>
        <p:grpSpPr>
          <a:xfrm>
            <a:off x="13427142" y="0"/>
            <a:ext cx="4860858" cy="1349680"/>
            <a:chOff x="0" y="0"/>
            <a:chExt cx="1509080" cy="419015"/>
          </a:xfrm>
        </p:grpSpPr>
        <p:sp>
          <p:nvSpPr>
            <p:cNvPr id="8" name="Freeform 8"/>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9" name="TextBox 9"/>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3586244" y="795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11" name="TextBox 11"/>
          <p:cNvSpPr txBox="1"/>
          <p:nvPr/>
        </p:nvSpPr>
        <p:spPr>
          <a:xfrm>
            <a:off x="4669404" y="3602356"/>
            <a:ext cx="8338900" cy="5291710"/>
          </a:xfrm>
          <a:prstGeom prst="rect">
            <a:avLst/>
          </a:prstGeom>
        </p:spPr>
        <p:txBody>
          <a:bodyPr lIns="0" tIns="0" rIns="0" bIns="0" rtlCol="0" anchor="t">
            <a:spAutoFit/>
          </a:bodyPr>
          <a:lstStyle/>
          <a:p>
            <a:pPr algn="just">
              <a:lnSpc>
                <a:spcPts val="4991"/>
              </a:lnSpc>
            </a:pPr>
            <a:r>
              <a:rPr lang="en-US" sz="3199" dirty="0">
                <a:solidFill>
                  <a:srgbClr val="F8F2ED"/>
                </a:solidFill>
                <a:latin typeface="Helios Extended Bold"/>
                <a:ea typeface="Helios Extended Bold"/>
                <a:cs typeface="Helios Extended Bold"/>
                <a:sym typeface="Helios Extended Bold"/>
              </a:rPr>
              <a:t>Overview:</a:t>
            </a:r>
          </a:p>
          <a:p>
            <a:pPr algn="just">
              <a:lnSpc>
                <a:spcPts val="3743"/>
              </a:lnSpc>
            </a:pPr>
            <a:endParaRPr lang="en-US" sz="3199" dirty="0">
              <a:solidFill>
                <a:srgbClr val="F8F2ED"/>
              </a:solidFill>
              <a:latin typeface="Helios Extended Bold"/>
              <a:ea typeface="Helios Extended Bold"/>
              <a:cs typeface="Helios Extended Bold"/>
              <a:sym typeface="Helios Extended Bold"/>
            </a:endParaRPr>
          </a:p>
          <a:p>
            <a:pPr marL="518157" lvl="1" indent="-259078" algn="just">
              <a:lnSpc>
                <a:spcPts val="3743"/>
              </a:lnSpc>
              <a:spcBef>
                <a:spcPct val="0"/>
              </a:spcBef>
              <a:buFont typeface="Arial"/>
              <a:buChar char="•"/>
            </a:pPr>
            <a:r>
              <a:rPr lang="en-US" sz="2399" dirty="0">
                <a:solidFill>
                  <a:srgbClr val="F8F2ED"/>
                </a:solidFill>
                <a:latin typeface="Proxima Nova Bold"/>
                <a:ea typeface="Proxima Nova Bold"/>
                <a:cs typeface="Proxima Nova Bold"/>
                <a:sym typeface="Proxima Nova Bold"/>
              </a:rPr>
              <a:t>Data Ingestion: </a:t>
            </a:r>
            <a:r>
              <a:rPr lang="en-US" sz="2399" dirty="0">
                <a:solidFill>
                  <a:srgbClr val="F8F2ED"/>
                </a:solidFill>
                <a:latin typeface="Proxima Nova"/>
                <a:ea typeface="Proxima Nova"/>
                <a:cs typeface="Proxima Nova"/>
                <a:sym typeface="Proxima Nova"/>
              </a:rPr>
              <a:t>Multi-source integration.</a:t>
            </a:r>
          </a:p>
          <a:p>
            <a:pPr marL="518157" lvl="1" indent="-259078" algn="just">
              <a:lnSpc>
                <a:spcPts val="3743"/>
              </a:lnSpc>
              <a:spcBef>
                <a:spcPct val="0"/>
              </a:spcBef>
              <a:buFont typeface="Arial"/>
              <a:buChar char="•"/>
            </a:pPr>
            <a:r>
              <a:rPr lang="en-US" sz="2399" dirty="0">
                <a:solidFill>
                  <a:srgbClr val="F8F2ED"/>
                </a:solidFill>
                <a:latin typeface="Proxima Nova Bold"/>
                <a:ea typeface="Proxima Nova Bold"/>
                <a:cs typeface="Proxima Nova Bold"/>
                <a:sym typeface="Proxima Nova Bold"/>
              </a:rPr>
              <a:t>Preprocessing: </a:t>
            </a:r>
            <a:r>
              <a:rPr lang="en-US" sz="2399" dirty="0">
                <a:solidFill>
                  <a:srgbClr val="F8F2ED"/>
                </a:solidFill>
                <a:latin typeface="Proxima Nova"/>
                <a:ea typeface="Proxima Nova"/>
                <a:cs typeface="Proxima Nova"/>
                <a:sym typeface="Proxima Nova"/>
              </a:rPr>
              <a:t>Automated data preparation.</a:t>
            </a:r>
          </a:p>
          <a:p>
            <a:pPr marL="518157" lvl="1" indent="-259078" algn="just">
              <a:lnSpc>
                <a:spcPts val="3743"/>
              </a:lnSpc>
              <a:spcBef>
                <a:spcPct val="0"/>
              </a:spcBef>
              <a:buFont typeface="Arial"/>
              <a:buChar char="•"/>
            </a:pPr>
            <a:r>
              <a:rPr lang="en-US" sz="2399" dirty="0">
                <a:solidFill>
                  <a:srgbClr val="F8F2ED"/>
                </a:solidFill>
                <a:latin typeface="Proxima Nova Bold"/>
                <a:ea typeface="Proxima Nova Bold"/>
                <a:cs typeface="Proxima Nova Bold"/>
                <a:sym typeface="Proxima Nova Bold"/>
              </a:rPr>
              <a:t>ML Models:</a:t>
            </a:r>
            <a:r>
              <a:rPr lang="en-US" sz="2399" dirty="0">
                <a:solidFill>
                  <a:srgbClr val="F8F2ED"/>
                </a:solidFill>
                <a:latin typeface="Proxima Nova"/>
                <a:ea typeface="Proxima Nova"/>
                <a:cs typeface="Proxima Nova"/>
                <a:sym typeface="Proxima Nova"/>
              </a:rPr>
              <a:t> AutoML, custom models.</a:t>
            </a:r>
          </a:p>
          <a:p>
            <a:pPr marL="518157" lvl="1" indent="-259078" algn="just">
              <a:lnSpc>
                <a:spcPts val="3743"/>
              </a:lnSpc>
              <a:spcBef>
                <a:spcPct val="0"/>
              </a:spcBef>
              <a:buFont typeface="Arial"/>
              <a:buChar char="•"/>
            </a:pPr>
            <a:r>
              <a:rPr lang="en-US" sz="2399" dirty="0">
                <a:solidFill>
                  <a:srgbClr val="F8F2ED"/>
                </a:solidFill>
                <a:latin typeface="Proxima Nova Bold"/>
                <a:ea typeface="Proxima Nova Bold"/>
                <a:cs typeface="Proxima Nova Bold"/>
                <a:sym typeface="Proxima Nova Bold"/>
              </a:rPr>
              <a:t>Insights: </a:t>
            </a:r>
            <a:r>
              <a:rPr lang="en-US" sz="2399" dirty="0">
                <a:solidFill>
                  <a:srgbClr val="F8F2ED"/>
                </a:solidFill>
                <a:latin typeface="Proxima Nova"/>
                <a:ea typeface="Proxima Nova"/>
                <a:cs typeface="Proxima Nova"/>
                <a:sym typeface="Proxima Nova"/>
              </a:rPr>
              <a:t>Real-time, predictive analytics.</a:t>
            </a:r>
          </a:p>
          <a:p>
            <a:pPr marL="518157" lvl="1" indent="-259078" algn="just">
              <a:lnSpc>
                <a:spcPts val="3743"/>
              </a:lnSpc>
              <a:spcBef>
                <a:spcPct val="0"/>
              </a:spcBef>
              <a:buFont typeface="Arial"/>
              <a:buChar char="•"/>
            </a:pPr>
            <a:r>
              <a:rPr lang="en-US" sz="2399" dirty="0">
                <a:solidFill>
                  <a:srgbClr val="F8F2ED"/>
                </a:solidFill>
                <a:latin typeface="Proxima Nova Bold"/>
                <a:ea typeface="Proxima Nova Bold"/>
                <a:cs typeface="Proxima Nova Bold"/>
                <a:sym typeface="Proxima Nova Bold"/>
              </a:rPr>
              <a:t>Integration: </a:t>
            </a:r>
            <a:r>
              <a:rPr lang="en-US" sz="2399" dirty="0">
                <a:solidFill>
                  <a:srgbClr val="F8F2ED"/>
                </a:solidFill>
                <a:latin typeface="Proxima Nova"/>
                <a:ea typeface="Proxima Nova"/>
                <a:cs typeface="Proxima Nova"/>
                <a:sym typeface="Proxima Nova"/>
              </a:rPr>
              <a:t>Seamless, plug-and-play.</a:t>
            </a:r>
          </a:p>
          <a:p>
            <a:pPr marL="518157" lvl="1" indent="-259078" algn="just">
              <a:lnSpc>
                <a:spcPts val="3743"/>
              </a:lnSpc>
              <a:spcBef>
                <a:spcPct val="0"/>
              </a:spcBef>
              <a:buFont typeface="Arial"/>
              <a:buChar char="•"/>
            </a:pPr>
            <a:r>
              <a:rPr lang="en-US" sz="2399" dirty="0">
                <a:solidFill>
                  <a:srgbClr val="F8F2ED"/>
                </a:solidFill>
                <a:latin typeface="Proxima Nova Bold"/>
                <a:ea typeface="Proxima Nova Bold"/>
                <a:cs typeface="Proxima Nova Bold"/>
                <a:sym typeface="Proxima Nova Bold"/>
              </a:rPr>
              <a:t>User Interaction: </a:t>
            </a:r>
            <a:r>
              <a:rPr lang="en-US" sz="2399" dirty="0">
                <a:solidFill>
                  <a:srgbClr val="F8F2ED"/>
                </a:solidFill>
                <a:latin typeface="Proxima Nova"/>
                <a:ea typeface="Proxima Nova"/>
                <a:cs typeface="Proxima Nova"/>
                <a:sym typeface="Proxima Nova"/>
              </a:rPr>
              <a:t>NLP, dashboards.</a:t>
            </a:r>
          </a:p>
          <a:p>
            <a:pPr marL="518157" lvl="1" indent="-259078" algn="just">
              <a:lnSpc>
                <a:spcPts val="3743"/>
              </a:lnSpc>
              <a:spcBef>
                <a:spcPct val="0"/>
              </a:spcBef>
              <a:buFont typeface="Arial"/>
              <a:buChar char="•"/>
            </a:pPr>
            <a:r>
              <a:rPr lang="en-US" sz="2399" dirty="0">
                <a:solidFill>
                  <a:srgbClr val="F8F2ED"/>
                </a:solidFill>
                <a:latin typeface="Proxima Nova Bold"/>
                <a:ea typeface="Proxima Nova Bold"/>
                <a:cs typeface="Proxima Nova Bold"/>
                <a:sym typeface="Proxima Nova Bold"/>
              </a:rPr>
              <a:t>Security: </a:t>
            </a:r>
            <a:r>
              <a:rPr lang="en-US" sz="2399" dirty="0">
                <a:solidFill>
                  <a:srgbClr val="F8F2ED"/>
                </a:solidFill>
                <a:latin typeface="Proxima Nova"/>
                <a:ea typeface="Proxima Nova"/>
                <a:cs typeface="Proxima Nova"/>
                <a:sym typeface="Proxima Nova"/>
              </a:rPr>
              <a:t>RBAC, compliance.</a:t>
            </a:r>
          </a:p>
          <a:p>
            <a:pPr marL="518157" lvl="1" indent="-259078" algn="just">
              <a:lnSpc>
                <a:spcPts val="3743"/>
              </a:lnSpc>
              <a:spcBef>
                <a:spcPct val="0"/>
              </a:spcBef>
              <a:buFont typeface="Arial"/>
              <a:buChar char="•"/>
            </a:pPr>
            <a:r>
              <a:rPr lang="en-US" sz="2399" dirty="0">
                <a:solidFill>
                  <a:srgbClr val="F8F2ED"/>
                </a:solidFill>
                <a:latin typeface="Proxima Nova Bold"/>
                <a:ea typeface="Proxima Nova Bold"/>
                <a:cs typeface="Proxima Nova Bold"/>
                <a:sym typeface="Proxima Nova Bold"/>
              </a:rPr>
              <a:t>Advantage: </a:t>
            </a:r>
            <a:r>
              <a:rPr lang="en-US" sz="2399" dirty="0">
                <a:solidFill>
                  <a:srgbClr val="F8F2ED"/>
                </a:solidFill>
                <a:latin typeface="Proxima Nova"/>
                <a:ea typeface="Proxima Nova"/>
                <a:cs typeface="Proxima Nova"/>
                <a:sym typeface="Proxima Nova"/>
              </a:rPr>
              <a:t>Enhanced ML capabilities within existing tools.</a:t>
            </a:r>
          </a:p>
          <a:p>
            <a:pPr algn="just">
              <a:lnSpc>
                <a:spcPts val="3743"/>
              </a:lnSpc>
              <a:spcBef>
                <a:spcPct val="0"/>
              </a:spcBef>
            </a:pPr>
            <a:endParaRPr lang="en-US" sz="2399" dirty="0">
              <a:solidFill>
                <a:srgbClr val="F8F2ED"/>
              </a:solidFill>
              <a:latin typeface="Proxima Nova"/>
              <a:ea typeface="Proxima Nova"/>
              <a:cs typeface="Proxima Nova"/>
              <a:sym typeface="Proxima Nova"/>
            </a:endParaRPr>
          </a:p>
        </p:txBody>
      </p:sp>
      <p:sp>
        <p:nvSpPr>
          <p:cNvPr id="12" name="AutoShape 12"/>
          <p:cNvSpPr/>
          <p:nvPr/>
        </p:nvSpPr>
        <p:spPr>
          <a:xfrm flipV="1">
            <a:off x="3827989" y="9856091"/>
            <a:ext cx="8211611" cy="0"/>
          </a:xfrm>
          <a:prstGeom prst="line">
            <a:avLst/>
          </a:prstGeom>
          <a:ln w="38100" cap="flat">
            <a:solidFill>
              <a:srgbClr val="FFFFFF"/>
            </a:solidFill>
            <a:prstDash val="solid"/>
            <a:headEnd type="oval" w="lg" len="lg"/>
            <a:tailEnd type="none" w="sm" len="sm"/>
          </a:ln>
        </p:spPr>
      </p:sp>
      <p:sp>
        <p:nvSpPr>
          <p:cNvPr id="13" name="TextBox 13"/>
          <p:cNvSpPr txBox="1"/>
          <p:nvPr/>
        </p:nvSpPr>
        <p:spPr>
          <a:xfrm>
            <a:off x="12330540" y="9646541"/>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Freeform 2"/>
          <p:cNvSpPr/>
          <p:nvPr/>
        </p:nvSpPr>
        <p:spPr>
          <a:xfrm>
            <a:off x="1409700" y="3752850"/>
            <a:ext cx="1552575" cy="1552575"/>
          </a:xfrm>
          <a:custGeom>
            <a:avLst/>
            <a:gdLst/>
            <a:ahLst/>
            <a:cxnLst/>
            <a:rect l="l" t="t" r="r" b="b"/>
            <a:pathLst>
              <a:path w="1552575" h="1552575">
                <a:moveTo>
                  <a:pt x="0" y="0"/>
                </a:moveTo>
                <a:lnTo>
                  <a:pt x="1552575" y="0"/>
                </a:lnTo>
                <a:lnTo>
                  <a:pt x="1552575" y="1552575"/>
                </a:lnTo>
                <a:lnTo>
                  <a:pt x="0" y="1552575"/>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762000" y="5581650"/>
            <a:ext cx="2838450" cy="1266825"/>
          </a:xfrm>
          <a:custGeom>
            <a:avLst/>
            <a:gdLst/>
            <a:ahLst/>
            <a:cxnLst/>
            <a:rect l="l" t="t" r="r" b="b"/>
            <a:pathLst>
              <a:path w="2838450" h="1266825">
                <a:moveTo>
                  <a:pt x="0" y="0"/>
                </a:moveTo>
                <a:lnTo>
                  <a:pt x="2838450" y="0"/>
                </a:lnTo>
                <a:lnTo>
                  <a:pt x="2838450" y="1266825"/>
                </a:lnTo>
                <a:lnTo>
                  <a:pt x="0" y="1266825"/>
                </a:lnTo>
                <a:lnTo>
                  <a:pt x="0" y="0"/>
                </a:lnTo>
                <a:close/>
              </a:path>
            </a:pathLst>
          </a:custGeom>
          <a:blipFill>
            <a:blip r:embed="rId3"/>
            <a:stretch>
              <a:fillRect/>
            </a:stretch>
          </a:blipFill>
        </p:spPr>
      </p:sp>
      <p:sp>
        <p:nvSpPr>
          <p:cNvPr id="4" name="Freeform 4"/>
          <p:cNvSpPr/>
          <p:nvPr/>
        </p:nvSpPr>
        <p:spPr>
          <a:xfrm>
            <a:off x="1952625" y="2990850"/>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4"/>
            <a:stretch>
              <a:fillRect/>
            </a:stretch>
          </a:blipFill>
        </p:spPr>
      </p:sp>
      <p:sp>
        <p:nvSpPr>
          <p:cNvPr id="5" name="Freeform 5"/>
          <p:cNvSpPr/>
          <p:nvPr/>
        </p:nvSpPr>
        <p:spPr>
          <a:xfrm>
            <a:off x="3914775" y="2990850"/>
            <a:ext cx="19050" cy="6124575"/>
          </a:xfrm>
          <a:custGeom>
            <a:avLst/>
            <a:gdLst/>
            <a:ahLst/>
            <a:cxnLst/>
            <a:rect l="l" t="t" r="r" b="b"/>
            <a:pathLst>
              <a:path w="19050" h="6124575">
                <a:moveTo>
                  <a:pt x="0" y="0"/>
                </a:moveTo>
                <a:lnTo>
                  <a:pt x="19050" y="0"/>
                </a:lnTo>
                <a:lnTo>
                  <a:pt x="19050" y="6124575"/>
                </a:lnTo>
                <a:lnTo>
                  <a:pt x="0" y="6124575"/>
                </a:lnTo>
                <a:lnTo>
                  <a:pt x="0" y="0"/>
                </a:lnTo>
                <a:close/>
              </a:path>
            </a:pathLst>
          </a:custGeom>
          <a:blipFill>
            <a:blip r:embed="rId5"/>
            <a:stretch>
              <a:fillRect/>
            </a:stretch>
          </a:blipFill>
        </p:spPr>
      </p:sp>
      <p:sp>
        <p:nvSpPr>
          <p:cNvPr id="6" name="Freeform 6"/>
          <p:cNvSpPr/>
          <p:nvPr/>
        </p:nvSpPr>
        <p:spPr>
          <a:xfrm>
            <a:off x="4248150" y="5581650"/>
            <a:ext cx="2838450" cy="1743075"/>
          </a:xfrm>
          <a:custGeom>
            <a:avLst/>
            <a:gdLst/>
            <a:ahLst/>
            <a:cxnLst/>
            <a:rect l="l" t="t" r="r" b="b"/>
            <a:pathLst>
              <a:path w="2838450" h="1743075">
                <a:moveTo>
                  <a:pt x="0" y="0"/>
                </a:moveTo>
                <a:lnTo>
                  <a:pt x="2838450" y="0"/>
                </a:lnTo>
                <a:lnTo>
                  <a:pt x="2838450" y="1743075"/>
                </a:lnTo>
                <a:lnTo>
                  <a:pt x="0" y="1743075"/>
                </a:lnTo>
                <a:lnTo>
                  <a:pt x="0" y="0"/>
                </a:lnTo>
                <a:close/>
              </a:path>
            </a:pathLst>
          </a:custGeom>
          <a:blipFill>
            <a:blip r:embed="rId6"/>
            <a:stretch>
              <a:fillRect/>
            </a:stretch>
          </a:blipFill>
        </p:spPr>
      </p:sp>
      <p:sp>
        <p:nvSpPr>
          <p:cNvPr id="7" name="Freeform 7"/>
          <p:cNvSpPr/>
          <p:nvPr/>
        </p:nvSpPr>
        <p:spPr>
          <a:xfrm>
            <a:off x="5438775" y="2990850"/>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7"/>
            <a:stretch>
              <a:fillRect/>
            </a:stretch>
          </a:blipFill>
        </p:spPr>
      </p:sp>
      <p:sp>
        <p:nvSpPr>
          <p:cNvPr id="8" name="Freeform 8"/>
          <p:cNvSpPr/>
          <p:nvPr/>
        </p:nvSpPr>
        <p:spPr>
          <a:xfrm>
            <a:off x="7391400" y="2990850"/>
            <a:ext cx="19050" cy="6124575"/>
          </a:xfrm>
          <a:custGeom>
            <a:avLst/>
            <a:gdLst/>
            <a:ahLst/>
            <a:cxnLst/>
            <a:rect l="l" t="t" r="r" b="b"/>
            <a:pathLst>
              <a:path w="19050" h="6124575">
                <a:moveTo>
                  <a:pt x="0" y="0"/>
                </a:moveTo>
                <a:lnTo>
                  <a:pt x="19050" y="0"/>
                </a:lnTo>
                <a:lnTo>
                  <a:pt x="19050" y="6124575"/>
                </a:lnTo>
                <a:lnTo>
                  <a:pt x="0" y="6124575"/>
                </a:lnTo>
                <a:lnTo>
                  <a:pt x="0" y="0"/>
                </a:lnTo>
                <a:close/>
              </a:path>
            </a:pathLst>
          </a:custGeom>
          <a:blipFill>
            <a:blip r:embed="rId5"/>
            <a:stretch>
              <a:fillRect/>
            </a:stretch>
          </a:blipFill>
        </p:spPr>
      </p:sp>
      <p:sp>
        <p:nvSpPr>
          <p:cNvPr id="9" name="Freeform 9"/>
          <p:cNvSpPr/>
          <p:nvPr/>
        </p:nvSpPr>
        <p:spPr>
          <a:xfrm>
            <a:off x="8572500" y="3762375"/>
            <a:ext cx="1143000" cy="1533525"/>
          </a:xfrm>
          <a:custGeom>
            <a:avLst/>
            <a:gdLst/>
            <a:ahLst/>
            <a:cxnLst/>
            <a:rect l="l" t="t" r="r" b="b"/>
            <a:pathLst>
              <a:path w="1143000" h="1533525">
                <a:moveTo>
                  <a:pt x="0" y="0"/>
                </a:moveTo>
                <a:lnTo>
                  <a:pt x="1143000" y="0"/>
                </a:lnTo>
                <a:lnTo>
                  <a:pt x="1143000" y="1533525"/>
                </a:lnTo>
                <a:lnTo>
                  <a:pt x="0" y="1533525"/>
                </a:lnTo>
                <a:lnTo>
                  <a:pt x="0" y="0"/>
                </a:lnTo>
                <a:close/>
              </a:path>
            </a:pathLst>
          </a:custGeom>
          <a:blipFill>
            <a:blip r:embed="rId8"/>
            <a:stretch>
              <a:fillRect/>
            </a:stretch>
          </a:blipFill>
        </p:spPr>
      </p:sp>
      <p:sp>
        <p:nvSpPr>
          <p:cNvPr id="10" name="Freeform 10"/>
          <p:cNvSpPr/>
          <p:nvPr/>
        </p:nvSpPr>
        <p:spPr>
          <a:xfrm>
            <a:off x="8696325" y="4067175"/>
            <a:ext cx="904875" cy="904875"/>
          </a:xfrm>
          <a:custGeom>
            <a:avLst/>
            <a:gdLst/>
            <a:ahLst/>
            <a:cxnLst/>
            <a:rect l="l" t="t" r="r" b="b"/>
            <a:pathLst>
              <a:path w="904875" h="904875">
                <a:moveTo>
                  <a:pt x="0" y="0"/>
                </a:moveTo>
                <a:lnTo>
                  <a:pt x="904875" y="0"/>
                </a:lnTo>
                <a:lnTo>
                  <a:pt x="904875" y="904875"/>
                </a:lnTo>
                <a:lnTo>
                  <a:pt x="0" y="9048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7724775" y="5581650"/>
            <a:ext cx="2838450" cy="1266825"/>
          </a:xfrm>
          <a:custGeom>
            <a:avLst/>
            <a:gdLst/>
            <a:ahLst/>
            <a:cxnLst/>
            <a:rect l="l" t="t" r="r" b="b"/>
            <a:pathLst>
              <a:path w="2838450" h="1266825">
                <a:moveTo>
                  <a:pt x="0" y="0"/>
                </a:moveTo>
                <a:lnTo>
                  <a:pt x="2838450" y="0"/>
                </a:lnTo>
                <a:lnTo>
                  <a:pt x="2838450" y="1266825"/>
                </a:lnTo>
                <a:lnTo>
                  <a:pt x="0" y="1266825"/>
                </a:lnTo>
                <a:lnTo>
                  <a:pt x="0" y="0"/>
                </a:lnTo>
                <a:close/>
              </a:path>
            </a:pathLst>
          </a:custGeom>
          <a:blipFill>
            <a:blip r:embed="rId11"/>
            <a:stretch>
              <a:fillRect/>
            </a:stretch>
          </a:blipFill>
        </p:spPr>
      </p:sp>
      <p:sp>
        <p:nvSpPr>
          <p:cNvPr id="12" name="Freeform 12"/>
          <p:cNvSpPr/>
          <p:nvPr/>
        </p:nvSpPr>
        <p:spPr>
          <a:xfrm>
            <a:off x="8915400" y="2990850"/>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2"/>
            <a:stretch>
              <a:fillRect/>
            </a:stretch>
          </a:blipFill>
        </p:spPr>
      </p:sp>
      <p:sp>
        <p:nvSpPr>
          <p:cNvPr id="13" name="Freeform 13"/>
          <p:cNvSpPr/>
          <p:nvPr/>
        </p:nvSpPr>
        <p:spPr>
          <a:xfrm>
            <a:off x="10877550" y="2990850"/>
            <a:ext cx="19050" cy="6124575"/>
          </a:xfrm>
          <a:custGeom>
            <a:avLst/>
            <a:gdLst/>
            <a:ahLst/>
            <a:cxnLst/>
            <a:rect l="l" t="t" r="r" b="b"/>
            <a:pathLst>
              <a:path w="19050" h="6124575">
                <a:moveTo>
                  <a:pt x="0" y="0"/>
                </a:moveTo>
                <a:lnTo>
                  <a:pt x="19050" y="0"/>
                </a:lnTo>
                <a:lnTo>
                  <a:pt x="19050" y="6124575"/>
                </a:lnTo>
                <a:lnTo>
                  <a:pt x="0" y="6124575"/>
                </a:lnTo>
                <a:lnTo>
                  <a:pt x="0" y="0"/>
                </a:lnTo>
                <a:close/>
              </a:path>
            </a:pathLst>
          </a:custGeom>
          <a:blipFill>
            <a:blip r:embed="rId5"/>
            <a:stretch>
              <a:fillRect/>
            </a:stretch>
          </a:blipFill>
        </p:spPr>
      </p:sp>
      <p:sp>
        <p:nvSpPr>
          <p:cNvPr id="14" name="Freeform 14"/>
          <p:cNvSpPr/>
          <p:nvPr/>
        </p:nvSpPr>
        <p:spPr>
          <a:xfrm>
            <a:off x="11858625" y="3752850"/>
            <a:ext cx="1552575" cy="1552575"/>
          </a:xfrm>
          <a:custGeom>
            <a:avLst/>
            <a:gdLst/>
            <a:ahLst/>
            <a:cxnLst/>
            <a:rect l="l" t="t" r="r" b="b"/>
            <a:pathLst>
              <a:path w="1552575" h="1552575">
                <a:moveTo>
                  <a:pt x="0" y="0"/>
                </a:moveTo>
                <a:lnTo>
                  <a:pt x="1552575" y="0"/>
                </a:lnTo>
                <a:lnTo>
                  <a:pt x="1552575" y="1552575"/>
                </a:lnTo>
                <a:lnTo>
                  <a:pt x="0" y="1552575"/>
                </a:lnTo>
                <a:lnTo>
                  <a:pt x="0" y="0"/>
                </a:lnTo>
                <a:close/>
              </a:path>
            </a:pathLst>
          </a:custGeom>
          <a:blipFill>
            <a:blip r:embed="rId13"/>
            <a:stretch>
              <a:fillRect/>
            </a:stretch>
          </a:blipFill>
        </p:spPr>
      </p:sp>
      <p:sp>
        <p:nvSpPr>
          <p:cNvPr id="15" name="Freeform 15"/>
          <p:cNvSpPr/>
          <p:nvPr/>
        </p:nvSpPr>
        <p:spPr>
          <a:xfrm>
            <a:off x="12172950" y="4067175"/>
            <a:ext cx="904875" cy="904875"/>
          </a:xfrm>
          <a:custGeom>
            <a:avLst/>
            <a:gdLst/>
            <a:ahLst/>
            <a:cxnLst/>
            <a:rect l="l" t="t" r="r" b="b"/>
            <a:pathLst>
              <a:path w="904875" h="904875">
                <a:moveTo>
                  <a:pt x="0" y="0"/>
                </a:moveTo>
                <a:lnTo>
                  <a:pt x="904875" y="0"/>
                </a:lnTo>
                <a:lnTo>
                  <a:pt x="904875" y="904875"/>
                </a:lnTo>
                <a:lnTo>
                  <a:pt x="0" y="904875"/>
                </a:lnTo>
                <a:lnTo>
                  <a:pt x="0" y="0"/>
                </a:lnTo>
                <a:close/>
              </a:path>
            </a:pathLst>
          </a:custGeom>
          <a:blipFill>
            <a:blip r:embed="rId9">
              <a:extLst>
                <a:ext uri="{96DAC541-7B7A-43D3-8B79-37D633B846F1}">
                  <asvg:svgBlip xmlns:asvg="http://schemas.microsoft.com/office/drawing/2016/SVG/main" r:embed="rId14"/>
                </a:ext>
              </a:extLst>
            </a:blip>
            <a:stretch>
              <a:fillRect/>
            </a:stretch>
          </a:blipFill>
        </p:spPr>
      </p:sp>
      <p:sp>
        <p:nvSpPr>
          <p:cNvPr id="16" name="Freeform 16"/>
          <p:cNvSpPr/>
          <p:nvPr/>
        </p:nvSpPr>
        <p:spPr>
          <a:xfrm>
            <a:off x="11210925" y="5581650"/>
            <a:ext cx="2838450" cy="1266825"/>
          </a:xfrm>
          <a:custGeom>
            <a:avLst/>
            <a:gdLst/>
            <a:ahLst/>
            <a:cxnLst/>
            <a:rect l="l" t="t" r="r" b="b"/>
            <a:pathLst>
              <a:path w="2838450" h="1266825">
                <a:moveTo>
                  <a:pt x="0" y="0"/>
                </a:moveTo>
                <a:lnTo>
                  <a:pt x="2838450" y="0"/>
                </a:lnTo>
                <a:lnTo>
                  <a:pt x="2838450" y="1266825"/>
                </a:lnTo>
                <a:lnTo>
                  <a:pt x="0" y="1266825"/>
                </a:lnTo>
                <a:lnTo>
                  <a:pt x="0" y="0"/>
                </a:lnTo>
                <a:close/>
              </a:path>
            </a:pathLst>
          </a:custGeom>
          <a:blipFill>
            <a:blip r:embed="rId3"/>
            <a:stretch>
              <a:fillRect/>
            </a:stretch>
          </a:blipFill>
        </p:spPr>
      </p:sp>
      <p:sp>
        <p:nvSpPr>
          <p:cNvPr id="17" name="Freeform 17"/>
          <p:cNvSpPr/>
          <p:nvPr/>
        </p:nvSpPr>
        <p:spPr>
          <a:xfrm>
            <a:off x="12401550" y="2990850"/>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5"/>
            <a:stretch>
              <a:fillRect/>
            </a:stretch>
          </a:blipFill>
        </p:spPr>
      </p:sp>
      <p:sp>
        <p:nvSpPr>
          <p:cNvPr id="18" name="Freeform 18"/>
          <p:cNvSpPr/>
          <p:nvPr/>
        </p:nvSpPr>
        <p:spPr>
          <a:xfrm>
            <a:off x="14354175" y="2990850"/>
            <a:ext cx="19050" cy="6124575"/>
          </a:xfrm>
          <a:custGeom>
            <a:avLst/>
            <a:gdLst/>
            <a:ahLst/>
            <a:cxnLst/>
            <a:rect l="l" t="t" r="r" b="b"/>
            <a:pathLst>
              <a:path w="19050" h="6124575">
                <a:moveTo>
                  <a:pt x="0" y="0"/>
                </a:moveTo>
                <a:lnTo>
                  <a:pt x="19050" y="0"/>
                </a:lnTo>
                <a:lnTo>
                  <a:pt x="19050" y="6124575"/>
                </a:lnTo>
                <a:lnTo>
                  <a:pt x="0" y="6124575"/>
                </a:lnTo>
                <a:lnTo>
                  <a:pt x="0" y="0"/>
                </a:lnTo>
                <a:close/>
              </a:path>
            </a:pathLst>
          </a:custGeom>
          <a:blipFill>
            <a:blip r:embed="rId5"/>
            <a:stretch>
              <a:fillRect/>
            </a:stretch>
          </a:blipFill>
        </p:spPr>
      </p:sp>
      <p:sp>
        <p:nvSpPr>
          <p:cNvPr id="19" name="Freeform 19"/>
          <p:cNvSpPr/>
          <p:nvPr/>
        </p:nvSpPr>
        <p:spPr>
          <a:xfrm>
            <a:off x="15335250" y="3752850"/>
            <a:ext cx="1552575" cy="1552575"/>
          </a:xfrm>
          <a:custGeom>
            <a:avLst/>
            <a:gdLst/>
            <a:ahLst/>
            <a:cxnLst/>
            <a:rect l="l" t="t" r="r" b="b"/>
            <a:pathLst>
              <a:path w="1552575" h="1552575">
                <a:moveTo>
                  <a:pt x="0" y="0"/>
                </a:moveTo>
                <a:lnTo>
                  <a:pt x="1552575" y="0"/>
                </a:lnTo>
                <a:lnTo>
                  <a:pt x="1552575" y="1552575"/>
                </a:lnTo>
                <a:lnTo>
                  <a:pt x="0" y="1552575"/>
                </a:lnTo>
                <a:lnTo>
                  <a:pt x="0" y="0"/>
                </a:lnTo>
                <a:close/>
              </a:path>
            </a:pathLst>
          </a:custGeom>
          <a:blipFill>
            <a:blip r:embed="rId16"/>
            <a:stretch>
              <a:fillRect/>
            </a:stretch>
          </a:blipFill>
        </p:spPr>
      </p:sp>
      <p:sp>
        <p:nvSpPr>
          <p:cNvPr id="20" name="Freeform 20"/>
          <p:cNvSpPr/>
          <p:nvPr/>
        </p:nvSpPr>
        <p:spPr>
          <a:xfrm>
            <a:off x="15659100" y="4067175"/>
            <a:ext cx="904875" cy="904875"/>
          </a:xfrm>
          <a:custGeom>
            <a:avLst/>
            <a:gdLst/>
            <a:ahLst/>
            <a:cxnLst/>
            <a:rect l="l" t="t" r="r" b="b"/>
            <a:pathLst>
              <a:path w="904875" h="904875">
                <a:moveTo>
                  <a:pt x="0" y="0"/>
                </a:moveTo>
                <a:lnTo>
                  <a:pt x="904875" y="0"/>
                </a:lnTo>
                <a:lnTo>
                  <a:pt x="904875" y="904875"/>
                </a:lnTo>
                <a:lnTo>
                  <a:pt x="0" y="904875"/>
                </a:lnTo>
                <a:lnTo>
                  <a:pt x="0" y="0"/>
                </a:lnTo>
                <a:close/>
              </a:path>
            </a:pathLst>
          </a:custGeom>
          <a:blipFill>
            <a:blip r:embed="rId9">
              <a:extLst>
                <a:ext uri="{96DAC541-7B7A-43D3-8B79-37D633B846F1}">
                  <asvg:svgBlip xmlns:asvg="http://schemas.microsoft.com/office/drawing/2016/SVG/main" r:embed="rId17"/>
                </a:ext>
              </a:extLst>
            </a:blip>
            <a:stretch>
              <a:fillRect/>
            </a:stretch>
          </a:blipFill>
        </p:spPr>
      </p:sp>
      <p:sp>
        <p:nvSpPr>
          <p:cNvPr id="21" name="Freeform 21"/>
          <p:cNvSpPr/>
          <p:nvPr/>
        </p:nvSpPr>
        <p:spPr>
          <a:xfrm>
            <a:off x="14687550" y="5581650"/>
            <a:ext cx="2838450" cy="1743075"/>
          </a:xfrm>
          <a:custGeom>
            <a:avLst/>
            <a:gdLst/>
            <a:ahLst/>
            <a:cxnLst/>
            <a:rect l="l" t="t" r="r" b="b"/>
            <a:pathLst>
              <a:path w="2838450" h="1743075">
                <a:moveTo>
                  <a:pt x="0" y="0"/>
                </a:moveTo>
                <a:lnTo>
                  <a:pt x="2838450" y="0"/>
                </a:lnTo>
                <a:lnTo>
                  <a:pt x="2838450" y="1743075"/>
                </a:lnTo>
                <a:lnTo>
                  <a:pt x="0" y="1743075"/>
                </a:lnTo>
                <a:lnTo>
                  <a:pt x="0" y="0"/>
                </a:lnTo>
                <a:close/>
              </a:path>
            </a:pathLst>
          </a:custGeom>
          <a:blipFill>
            <a:blip r:embed="rId18"/>
            <a:stretch>
              <a:fillRect/>
            </a:stretch>
          </a:blipFill>
        </p:spPr>
      </p:sp>
      <p:sp>
        <p:nvSpPr>
          <p:cNvPr id="22" name="Freeform 22"/>
          <p:cNvSpPr/>
          <p:nvPr/>
        </p:nvSpPr>
        <p:spPr>
          <a:xfrm>
            <a:off x="15878175" y="2990850"/>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9"/>
            <a:stretch>
              <a:fillRect/>
            </a:stretch>
          </a:blipFill>
        </p:spPr>
      </p:sp>
      <p:sp>
        <p:nvSpPr>
          <p:cNvPr id="23" name="Freeform 23"/>
          <p:cNvSpPr/>
          <p:nvPr/>
        </p:nvSpPr>
        <p:spPr>
          <a:xfrm rot="-2400000">
            <a:off x="5099209" y="3748088"/>
            <a:ext cx="1143000" cy="1533525"/>
          </a:xfrm>
          <a:custGeom>
            <a:avLst/>
            <a:gdLst/>
            <a:ahLst/>
            <a:cxnLst/>
            <a:rect l="l" t="t" r="r" b="b"/>
            <a:pathLst>
              <a:path w="1143000" h="1533525">
                <a:moveTo>
                  <a:pt x="0" y="0"/>
                </a:moveTo>
                <a:lnTo>
                  <a:pt x="1143000" y="0"/>
                </a:lnTo>
                <a:lnTo>
                  <a:pt x="1143000" y="1533525"/>
                </a:lnTo>
                <a:lnTo>
                  <a:pt x="0" y="1533525"/>
                </a:lnTo>
                <a:lnTo>
                  <a:pt x="0" y="0"/>
                </a:lnTo>
                <a:close/>
              </a:path>
            </a:pathLst>
          </a:custGeom>
          <a:blipFill>
            <a:blip r:embed="rId8"/>
            <a:stretch>
              <a:fillRect/>
            </a:stretch>
          </a:blipFill>
        </p:spPr>
      </p:sp>
      <p:sp>
        <p:nvSpPr>
          <p:cNvPr id="24" name="Freeform 24"/>
          <p:cNvSpPr/>
          <p:nvPr/>
        </p:nvSpPr>
        <p:spPr>
          <a:xfrm>
            <a:off x="5326467" y="4062413"/>
            <a:ext cx="881842" cy="904875"/>
          </a:xfrm>
          <a:custGeom>
            <a:avLst/>
            <a:gdLst/>
            <a:ahLst/>
            <a:cxnLst/>
            <a:rect l="l" t="t" r="r" b="b"/>
            <a:pathLst>
              <a:path w="881842" h="904875">
                <a:moveTo>
                  <a:pt x="0" y="0"/>
                </a:moveTo>
                <a:lnTo>
                  <a:pt x="881841" y="0"/>
                </a:lnTo>
                <a:lnTo>
                  <a:pt x="881841" y="904875"/>
                </a:lnTo>
                <a:lnTo>
                  <a:pt x="0" y="90487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5" name="Freeform 25"/>
          <p:cNvSpPr/>
          <p:nvPr/>
        </p:nvSpPr>
        <p:spPr>
          <a:xfrm>
            <a:off x="1851184" y="4076700"/>
            <a:ext cx="669608" cy="904875"/>
          </a:xfrm>
          <a:custGeom>
            <a:avLst/>
            <a:gdLst/>
            <a:ahLst/>
            <a:cxnLst/>
            <a:rect l="l" t="t" r="r" b="b"/>
            <a:pathLst>
              <a:path w="669608" h="904875">
                <a:moveTo>
                  <a:pt x="0" y="0"/>
                </a:moveTo>
                <a:lnTo>
                  <a:pt x="669607" y="0"/>
                </a:lnTo>
                <a:lnTo>
                  <a:pt x="669607" y="904875"/>
                </a:lnTo>
                <a:lnTo>
                  <a:pt x="0" y="90487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6" name="TextBox 26"/>
          <p:cNvSpPr txBox="1"/>
          <p:nvPr/>
        </p:nvSpPr>
        <p:spPr>
          <a:xfrm>
            <a:off x="942975" y="1839078"/>
            <a:ext cx="14739938" cy="699135"/>
          </a:xfrm>
          <a:prstGeom prst="rect">
            <a:avLst/>
          </a:prstGeom>
        </p:spPr>
        <p:txBody>
          <a:bodyPr lIns="0" tIns="0" rIns="0" bIns="0" rtlCol="0" anchor="t">
            <a:spAutoFit/>
          </a:bodyPr>
          <a:lstStyle/>
          <a:p>
            <a:pPr algn="l">
              <a:lnSpc>
                <a:spcPts val="5460"/>
              </a:lnSpc>
            </a:pPr>
            <a:r>
              <a:rPr lang="en-US" sz="4200" spc="-107">
                <a:solidFill>
                  <a:srgbClr val="F8F2ED"/>
                </a:solidFill>
                <a:latin typeface="Helios Extended Bold"/>
                <a:ea typeface="Helios Extended Bold"/>
                <a:cs typeface="Helios Extended Bold"/>
                <a:sym typeface="Helios Extended Bold"/>
              </a:rPr>
              <a:t>Excel: The Essential Tool for Business Analysis</a:t>
            </a:r>
          </a:p>
        </p:txBody>
      </p:sp>
      <p:sp>
        <p:nvSpPr>
          <p:cNvPr id="27" name="Freeform 27"/>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8" name="Freeform 28"/>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6">
              <a:alphaModFix amt="13000"/>
              <a:extLst>
                <a:ext uri="{96DAC541-7B7A-43D3-8B79-37D633B846F1}">
                  <asvg:svgBlip xmlns:asvg="http://schemas.microsoft.com/office/drawing/2016/SVG/main" r:embed="rId27"/>
                </a:ext>
              </a:extLst>
            </a:blip>
            <a:stretch>
              <a:fillRect/>
            </a:stretch>
          </a:blipFill>
        </p:spPr>
      </p:sp>
      <p:grpSp>
        <p:nvGrpSpPr>
          <p:cNvPr id="29" name="Group 29"/>
          <p:cNvGrpSpPr/>
          <p:nvPr/>
        </p:nvGrpSpPr>
        <p:grpSpPr>
          <a:xfrm>
            <a:off x="13065192" y="353860"/>
            <a:ext cx="4860858" cy="1349680"/>
            <a:chOff x="0" y="0"/>
            <a:chExt cx="1509080" cy="419015"/>
          </a:xfrm>
        </p:grpSpPr>
        <p:sp>
          <p:nvSpPr>
            <p:cNvPr id="30" name="Freeform 30"/>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31" name="TextBox 31"/>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13224294" y="433388"/>
            <a:ext cx="4524375" cy="1190625"/>
          </a:xfrm>
          <a:custGeom>
            <a:avLst/>
            <a:gdLst/>
            <a:ahLst/>
            <a:cxnLst/>
            <a:rect l="l" t="t" r="r" b="b"/>
            <a:pathLst>
              <a:path w="4524375" h="1190625">
                <a:moveTo>
                  <a:pt x="0" y="0"/>
                </a:moveTo>
                <a:lnTo>
                  <a:pt x="4524375" y="0"/>
                </a:lnTo>
                <a:lnTo>
                  <a:pt x="4524375" y="1190624"/>
                </a:lnTo>
                <a:lnTo>
                  <a:pt x="0" y="1190624"/>
                </a:lnTo>
                <a:lnTo>
                  <a:pt x="0" y="0"/>
                </a:lnTo>
                <a:close/>
              </a:path>
            </a:pathLst>
          </a:custGeom>
          <a:blipFill>
            <a:blip r:embed="rId28"/>
            <a:stretch>
              <a:fillRect/>
            </a:stretch>
          </a:blipFill>
        </p:spPr>
      </p:sp>
      <p:sp>
        <p:nvSpPr>
          <p:cNvPr id="33" name="TextBox 33"/>
          <p:cNvSpPr txBox="1"/>
          <p:nvPr/>
        </p:nvSpPr>
        <p:spPr>
          <a:xfrm>
            <a:off x="942975" y="5691187"/>
            <a:ext cx="2490788" cy="931545"/>
          </a:xfrm>
          <a:prstGeom prst="rect">
            <a:avLst/>
          </a:prstGeom>
        </p:spPr>
        <p:txBody>
          <a:bodyPr lIns="0" tIns="0" rIns="0" bIns="0" rtlCol="0" anchor="t">
            <a:spAutoFit/>
          </a:bodyPr>
          <a:lstStyle/>
          <a:p>
            <a:pPr algn="ctr">
              <a:lnSpc>
                <a:spcPts val="3780"/>
              </a:lnSpc>
            </a:pPr>
            <a:r>
              <a:rPr lang="en-US" sz="2700" spc="-68">
                <a:solidFill>
                  <a:srgbClr val="F8F2ED"/>
                </a:solidFill>
                <a:latin typeface="Proxima Nova Bold"/>
                <a:ea typeface="Proxima Nova Bold"/>
                <a:cs typeface="Proxima Nova Bold"/>
                <a:sym typeface="Proxima Nova Bold"/>
              </a:rPr>
              <a:t>Excel as a Data Analysis Tool</a:t>
            </a:r>
          </a:p>
        </p:txBody>
      </p:sp>
      <p:sp>
        <p:nvSpPr>
          <p:cNvPr id="34" name="TextBox 34"/>
          <p:cNvSpPr txBox="1"/>
          <p:nvPr/>
        </p:nvSpPr>
        <p:spPr>
          <a:xfrm>
            <a:off x="714375" y="6956107"/>
            <a:ext cx="2947988" cy="1499997"/>
          </a:xfrm>
          <a:prstGeom prst="rect">
            <a:avLst/>
          </a:prstGeom>
        </p:spPr>
        <p:txBody>
          <a:bodyPr lIns="0" tIns="0" rIns="0" bIns="0" rtlCol="0" anchor="t">
            <a:spAutoFit/>
          </a:bodyPr>
          <a:lstStyle/>
          <a:p>
            <a:pPr marL="388618" lvl="1" indent="-194309" algn="just">
              <a:lnSpc>
                <a:spcPts val="3023"/>
              </a:lnSpc>
              <a:buFont typeface="Arial"/>
              <a:buChar char="•"/>
            </a:pPr>
            <a:r>
              <a:rPr lang="en-US" sz="1799">
                <a:solidFill>
                  <a:srgbClr val="F8F2ED"/>
                </a:solidFill>
                <a:latin typeface="Proxima Nova Bold"/>
                <a:ea typeface="Proxima Nova Bold"/>
                <a:cs typeface="Proxima Nova Bold"/>
                <a:sym typeface="Proxima Nova Bold"/>
              </a:rPr>
              <a:t>Potent for data analysis</a:t>
            </a:r>
          </a:p>
          <a:p>
            <a:pPr marL="388618" lvl="1" indent="-194309" algn="just">
              <a:lnSpc>
                <a:spcPts val="3023"/>
              </a:lnSpc>
              <a:buFont typeface="Arial"/>
              <a:buChar char="•"/>
            </a:pPr>
            <a:r>
              <a:rPr lang="en-US" sz="1799">
                <a:solidFill>
                  <a:srgbClr val="F8F2ED"/>
                </a:solidFill>
                <a:latin typeface="Proxima Nova Bold"/>
                <a:ea typeface="Proxima Nova Bold"/>
                <a:cs typeface="Proxima Nova Bold"/>
                <a:sym typeface="Proxima Nova Bold"/>
              </a:rPr>
              <a:t>Efficient manipulation</a:t>
            </a:r>
          </a:p>
          <a:p>
            <a:pPr marL="388618" lvl="1" indent="-194309" algn="just">
              <a:lnSpc>
                <a:spcPts val="3023"/>
              </a:lnSpc>
              <a:buFont typeface="Arial"/>
              <a:buChar char="•"/>
            </a:pPr>
            <a:r>
              <a:rPr lang="en-US" sz="1799">
                <a:solidFill>
                  <a:srgbClr val="F8F2ED"/>
                </a:solidFill>
                <a:latin typeface="Proxima Nova Bold"/>
                <a:ea typeface="Proxima Nova Bold"/>
                <a:cs typeface="Proxima Nova Bold"/>
                <a:sym typeface="Proxima Nova Bold"/>
              </a:rPr>
              <a:t>Visualize data</a:t>
            </a:r>
          </a:p>
          <a:p>
            <a:pPr algn="just">
              <a:lnSpc>
                <a:spcPts val="3023"/>
              </a:lnSpc>
            </a:pPr>
            <a:endParaRPr lang="en-US" sz="1799">
              <a:solidFill>
                <a:srgbClr val="F8F2ED"/>
              </a:solidFill>
              <a:latin typeface="Proxima Nova Bold"/>
              <a:ea typeface="Proxima Nova Bold"/>
              <a:cs typeface="Proxima Nova Bold"/>
              <a:sym typeface="Proxima Nova Bold"/>
            </a:endParaRPr>
          </a:p>
        </p:txBody>
      </p:sp>
      <p:sp>
        <p:nvSpPr>
          <p:cNvPr id="35" name="TextBox 35"/>
          <p:cNvSpPr txBox="1"/>
          <p:nvPr/>
        </p:nvSpPr>
        <p:spPr>
          <a:xfrm>
            <a:off x="1993106" y="3025140"/>
            <a:ext cx="366712" cy="331470"/>
          </a:xfrm>
          <a:prstGeom prst="rect">
            <a:avLst/>
          </a:prstGeom>
        </p:spPr>
        <p:txBody>
          <a:bodyPr lIns="0" tIns="0" rIns="0" bIns="0" rtlCol="0" anchor="t">
            <a:spAutoFit/>
          </a:bodyPr>
          <a:lstStyle/>
          <a:p>
            <a:pPr algn="ctr">
              <a:lnSpc>
                <a:spcPts val="2700"/>
              </a:lnSpc>
            </a:pPr>
            <a:r>
              <a:rPr lang="en-US" sz="1800" spc="-19">
                <a:solidFill>
                  <a:srgbClr val="F8F2ED"/>
                </a:solidFill>
                <a:latin typeface="Proxima Nova Bold"/>
                <a:ea typeface="Proxima Nova Bold"/>
                <a:cs typeface="Proxima Nova Bold"/>
                <a:sym typeface="Proxima Nova Bold"/>
              </a:rPr>
              <a:t>01</a:t>
            </a:r>
          </a:p>
        </p:txBody>
      </p:sp>
      <p:sp>
        <p:nvSpPr>
          <p:cNvPr id="36" name="TextBox 36"/>
          <p:cNvSpPr txBox="1"/>
          <p:nvPr/>
        </p:nvSpPr>
        <p:spPr>
          <a:xfrm>
            <a:off x="4425315" y="5691187"/>
            <a:ext cx="2490788" cy="1407795"/>
          </a:xfrm>
          <a:prstGeom prst="rect">
            <a:avLst/>
          </a:prstGeom>
        </p:spPr>
        <p:txBody>
          <a:bodyPr lIns="0" tIns="0" rIns="0" bIns="0" rtlCol="0" anchor="t">
            <a:spAutoFit/>
          </a:bodyPr>
          <a:lstStyle/>
          <a:p>
            <a:pPr algn="ctr">
              <a:lnSpc>
                <a:spcPts val="3780"/>
              </a:lnSpc>
            </a:pPr>
            <a:r>
              <a:rPr lang="en-US" sz="2700" spc="-68">
                <a:solidFill>
                  <a:srgbClr val="F8F2ED"/>
                </a:solidFill>
                <a:latin typeface="Proxima Nova Bold"/>
                <a:ea typeface="Proxima Nova Bold"/>
                <a:cs typeface="Proxima Nova Bold"/>
                <a:sym typeface="Proxima Nova Bold"/>
              </a:rPr>
              <a:t>Financial Reporting Importance</a:t>
            </a:r>
          </a:p>
        </p:txBody>
      </p:sp>
      <p:sp>
        <p:nvSpPr>
          <p:cNvPr id="37" name="TextBox 37"/>
          <p:cNvSpPr txBox="1"/>
          <p:nvPr/>
        </p:nvSpPr>
        <p:spPr>
          <a:xfrm>
            <a:off x="3933825" y="7436167"/>
            <a:ext cx="3338948" cy="1970152"/>
          </a:xfrm>
          <a:prstGeom prst="rect">
            <a:avLst/>
          </a:prstGeom>
        </p:spPr>
        <p:txBody>
          <a:bodyPr lIns="0" tIns="0" rIns="0" bIns="0" rtlCol="0" anchor="t">
            <a:spAutoFit/>
          </a:bodyPr>
          <a:lstStyle/>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Vital for financial reporting</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Informed decisions</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Accurate data presentation</a:t>
            </a:r>
          </a:p>
          <a:p>
            <a:pPr algn="l">
              <a:lnSpc>
                <a:spcPts val="3191"/>
              </a:lnSpc>
            </a:pPr>
            <a:endParaRPr lang="en-US" sz="1899">
              <a:solidFill>
                <a:srgbClr val="F8F2ED"/>
              </a:solidFill>
              <a:latin typeface="Proxima Nova Bold"/>
              <a:ea typeface="Proxima Nova Bold"/>
              <a:cs typeface="Proxima Nova Bold"/>
              <a:sym typeface="Proxima Nova Bold"/>
            </a:endParaRPr>
          </a:p>
        </p:txBody>
      </p:sp>
      <p:sp>
        <p:nvSpPr>
          <p:cNvPr id="38" name="TextBox 38"/>
          <p:cNvSpPr txBox="1"/>
          <p:nvPr/>
        </p:nvSpPr>
        <p:spPr>
          <a:xfrm>
            <a:off x="5468303" y="3025140"/>
            <a:ext cx="404812" cy="331470"/>
          </a:xfrm>
          <a:prstGeom prst="rect">
            <a:avLst/>
          </a:prstGeom>
        </p:spPr>
        <p:txBody>
          <a:bodyPr lIns="0" tIns="0" rIns="0" bIns="0" rtlCol="0" anchor="t">
            <a:spAutoFit/>
          </a:bodyPr>
          <a:lstStyle/>
          <a:p>
            <a:pPr algn="ctr">
              <a:lnSpc>
                <a:spcPts val="2700"/>
              </a:lnSpc>
            </a:pPr>
            <a:r>
              <a:rPr lang="en-US" sz="1800" spc="-19">
                <a:solidFill>
                  <a:srgbClr val="F8F2ED"/>
                </a:solidFill>
                <a:latin typeface="Proxima Nova Bold"/>
                <a:ea typeface="Proxima Nova Bold"/>
                <a:cs typeface="Proxima Nova Bold"/>
                <a:sym typeface="Proxima Nova Bold"/>
              </a:rPr>
              <a:t>02</a:t>
            </a:r>
          </a:p>
        </p:txBody>
      </p:sp>
      <p:sp>
        <p:nvSpPr>
          <p:cNvPr id="39" name="TextBox 39"/>
          <p:cNvSpPr txBox="1"/>
          <p:nvPr/>
        </p:nvSpPr>
        <p:spPr>
          <a:xfrm>
            <a:off x="7907655" y="5691187"/>
            <a:ext cx="2490788" cy="931545"/>
          </a:xfrm>
          <a:prstGeom prst="rect">
            <a:avLst/>
          </a:prstGeom>
        </p:spPr>
        <p:txBody>
          <a:bodyPr lIns="0" tIns="0" rIns="0" bIns="0" rtlCol="0" anchor="t">
            <a:spAutoFit/>
          </a:bodyPr>
          <a:lstStyle/>
          <a:p>
            <a:pPr algn="ctr">
              <a:lnSpc>
                <a:spcPts val="3780"/>
              </a:lnSpc>
            </a:pPr>
            <a:r>
              <a:rPr lang="en-US" sz="2700" spc="-68">
                <a:solidFill>
                  <a:srgbClr val="F8F2ED"/>
                </a:solidFill>
                <a:latin typeface="Proxima Nova Bold"/>
                <a:ea typeface="Proxima Nova Bold"/>
                <a:cs typeface="Proxima Nova Bold"/>
                <a:sym typeface="Proxima Nova Bold"/>
              </a:rPr>
              <a:t>Handling Large Datasets</a:t>
            </a:r>
          </a:p>
        </p:txBody>
      </p:sp>
      <p:sp>
        <p:nvSpPr>
          <p:cNvPr id="40" name="TextBox 40"/>
          <p:cNvSpPr txBox="1"/>
          <p:nvPr/>
        </p:nvSpPr>
        <p:spPr>
          <a:xfrm>
            <a:off x="7679055" y="6956107"/>
            <a:ext cx="2947988" cy="1970152"/>
          </a:xfrm>
          <a:prstGeom prst="rect">
            <a:avLst/>
          </a:prstGeom>
        </p:spPr>
        <p:txBody>
          <a:bodyPr lIns="0" tIns="0" rIns="0" bIns="0" rtlCol="0" anchor="t">
            <a:spAutoFit/>
          </a:bodyPr>
          <a:lstStyle/>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Struggles with large data</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Performance issues</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Analysis hindrance</a:t>
            </a:r>
          </a:p>
          <a:p>
            <a:pPr algn="l">
              <a:lnSpc>
                <a:spcPts val="3191"/>
              </a:lnSpc>
            </a:pPr>
            <a:endParaRPr lang="en-US" sz="1899">
              <a:solidFill>
                <a:srgbClr val="F8F2ED"/>
              </a:solidFill>
              <a:latin typeface="Proxima Nova Bold"/>
              <a:ea typeface="Proxima Nova Bold"/>
              <a:cs typeface="Proxima Nova Bold"/>
              <a:sym typeface="Proxima Nova Bold"/>
            </a:endParaRPr>
          </a:p>
        </p:txBody>
      </p:sp>
      <p:sp>
        <p:nvSpPr>
          <p:cNvPr id="41" name="TextBox 41"/>
          <p:cNvSpPr txBox="1"/>
          <p:nvPr/>
        </p:nvSpPr>
        <p:spPr>
          <a:xfrm>
            <a:off x="8939212" y="3025140"/>
            <a:ext cx="395288" cy="331470"/>
          </a:xfrm>
          <a:prstGeom prst="rect">
            <a:avLst/>
          </a:prstGeom>
        </p:spPr>
        <p:txBody>
          <a:bodyPr lIns="0" tIns="0" rIns="0" bIns="0" rtlCol="0" anchor="t">
            <a:spAutoFit/>
          </a:bodyPr>
          <a:lstStyle/>
          <a:p>
            <a:pPr algn="ctr">
              <a:lnSpc>
                <a:spcPts val="2700"/>
              </a:lnSpc>
            </a:pPr>
            <a:r>
              <a:rPr lang="en-US" sz="1800" spc="-19">
                <a:solidFill>
                  <a:srgbClr val="F8F2ED"/>
                </a:solidFill>
                <a:latin typeface="Proxima Nova Bold"/>
                <a:ea typeface="Proxima Nova Bold"/>
                <a:cs typeface="Proxima Nova Bold"/>
                <a:sym typeface="Proxima Nova Bold"/>
              </a:rPr>
              <a:t>03</a:t>
            </a:r>
          </a:p>
        </p:txBody>
      </p:sp>
      <p:sp>
        <p:nvSpPr>
          <p:cNvPr id="42" name="TextBox 42"/>
          <p:cNvSpPr txBox="1"/>
          <p:nvPr/>
        </p:nvSpPr>
        <p:spPr>
          <a:xfrm>
            <a:off x="11389995" y="5691187"/>
            <a:ext cx="2490788" cy="931545"/>
          </a:xfrm>
          <a:prstGeom prst="rect">
            <a:avLst/>
          </a:prstGeom>
        </p:spPr>
        <p:txBody>
          <a:bodyPr lIns="0" tIns="0" rIns="0" bIns="0" rtlCol="0" anchor="t">
            <a:spAutoFit/>
          </a:bodyPr>
          <a:lstStyle/>
          <a:p>
            <a:pPr algn="ctr">
              <a:lnSpc>
                <a:spcPts val="3780"/>
              </a:lnSpc>
            </a:pPr>
            <a:r>
              <a:rPr lang="en-US" sz="2700" spc="-68">
                <a:solidFill>
                  <a:srgbClr val="F8F2ED"/>
                </a:solidFill>
                <a:latin typeface="Proxima Nova Bold"/>
                <a:ea typeface="Proxima Nova Bold"/>
                <a:cs typeface="Proxima Nova Bold"/>
                <a:sym typeface="Proxima Nova Bold"/>
              </a:rPr>
              <a:t>Collaboration Challenges</a:t>
            </a:r>
          </a:p>
        </p:txBody>
      </p:sp>
      <p:sp>
        <p:nvSpPr>
          <p:cNvPr id="43" name="TextBox 43"/>
          <p:cNvSpPr txBox="1"/>
          <p:nvPr/>
        </p:nvSpPr>
        <p:spPr>
          <a:xfrm>
            <a:off x="11161395" y="6956107"/>
            <a:ext cx="2947988" cy="2370202"/>
          </a:xfrm>
          <a:prstGeom prst="rect">
            <a:avLst/>
          </a:prstGeom>
        </p:spPr>
        <p:txBody>
          <a:bodyPr lIns="0" tIns="0" rIns="0" bIns="0" rtlCol="0" anchor="t">
            <a:spAutoFit/>
          </a:bodyPr>
          <a:lstStyle/>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Cumbersome collaboration</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Multi-user difficulties</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Simultaneous work challenges</a:t>
            </a:r>
          </a:p>
          <a:p>
            <a:pPr algn="l">
              <a:lnSpc>
                <a:spcPts val="3191"/>
              </a:lnSpc>
            </a:pPr>
            <a:endParaRPr lang="en-US" sz="1899">
              <a:solidFill>
                <a:srgbClr val="F8F2ED"/>
              </a:solidFill>
              <a:latin typeface="Proxima Nova Bold"/>
              <a:ea typeface="Proxima Nova Bold"/>
              <a:cs typeface="Proxima Nova Bold"/>
              <a:sym typeface="Proxima Nova Bold"/>
            </a:endParaRPr>
          </a:p>
        </p:txBody>
      </p:sp>
      <p:sp>
        <p:nvSpPr>
          <p:cNvPr id="44" name="TextBox 44"/>
          <p:cNvSpPr txBox="1"/>
          <p:nvPr/>
        </p:nvSpPr>
        <p:spPr>
          <a:xfrm>
            <a:off x="12411075" y="3025140"/>
            <a:ext cx="414338" cy="331470"/>
          </a:xfrm>
          <a:prstGeom prst="rect">
            <a:avLst/>
          </a:prstGeom>
        </p:spPr>
        <p:txBody>
          <a:bodyPr lIns="0" tIns="0" rIns="0" bIns="0" rtlCol="0" anchor="t">
            <a:spAutoFit/>
          </a:bodyPr>
          <a:lstStyle/>
          <a:p>
            <a:pPr algn="ctr">
              <a:lnSpc>
                <a:spcPts val="2700"/>
              </a:lnSpc>
            </a:pPr>
            <a:r>
              <a:rPr lang="en-US" sz="1800" spc="-19">
                <a:solidFill>
                  <a:srgbClr val="F8F2ED"/>
                </a:solidFill>
                <a:latin typeface="Proxima Nova Bold"/>
                <a:ea typeface="Proxima Nova Bold"/>
                <a:cs typeface="Proxima Nova Bold"/>
                <a:sym typeface="Proxima Nova Bold"/>
              </a:rPr>
              <a:t>04</a:t>
            </a:r>
          </a:p>
        </p:txBody>
      </p:sp>
      <p:sp>
        <p:nvSpPr>
          <p:cNvPr id="45" name="TextBox 45"/>
          <p:cNvSpPr txBox="1"/>
          <p:nvPr/>
        </p:nvSpPr>
        <p:spPr>
          <a:xfrm>
            <a:off x="14872335" y="5691187"/>
            <a:ext cx="2490788" cy="1407795"/>
          </a:xfrm>
          <a:prstGeom prst="rect">
            <a:avLst/>
          </a:prstGeom>
        </p:spPr>
        <p:txBody>
          <a:bodyPr lIns="0" tIns="0" rIns="0" bIns="0" rtlCol="0" anchor="t">
            <a:spAutoFit/>
          </a:bodyPr>
          <a:lstStyle/>
          <a:p>
            <a:pPr algn="ctr">
              <a:lnSpc>
                <a:spcPts val="3780"/>
              </a:lnSpc>
            </a:pPr>
            <a:r>
              <a:rPr lang="en-US" sz="2700" spc="-68">
                <a:solidFill>
                  <a:srgbClr val="F8F2ED"/>
                </a:solidFill>
                <a:latin typeface="Proxima Nova Bold"/>
                <a:ea typeface="Proxima Nova Bold"/>
                <a:cs typeface="Proxima Nova Bold"/>
                <a:sym typeface="Proxima Nova Bold"/>
              </a:rPr>
              <a:t>Limited Advanced Analytics</a:t>
            </a:r>
          </a:p>
        </p:txBody>
      </p:sp>
      <p:sp>
        <p:nvSpPr>
          <p:cNvPr id="46" name="TextBox 46"/>
          <p:cNvSpPr txBox="1"/>
          <p:nvPr/>
        </p:nvSpPr>
        <p:spPr>
          <a:xfrm>
            <a:off x="14643735" y="7436167"/>
            <a:ext cx="2947988" cy="1970152"/>
          </a:xfrm>
          <a:prstGeom prst="rect">
            <a:avLst/>
          </a:prstGeom>
        </p:spPr>
        <p:txBody>
          <a:bodyPr lIns="0" tIns="0" rIns="0" bIns="0" rtlCol="0" anchor="t">
            <a:spAutoFit/>
          </a:bodyPr>
          <a:lstStyle/>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Lacks advanced capabilities</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Unsuitable for complex tasks</a:t>
            </a:r>
          </a:p>
          <a:p>
            <a:pPr algn="l">
              <a:lnSpc>
                <a:spcPts val="3191"/>
              </a:lnSpc>
            </a:pPr>
            <a:endParaRPr lang="en-US" sz="1899">
              <a:solidFill>
                <a:srgbClr val="F8F2ED"/>
              </a:solidFill>
              <a:latin typeface="Proxima Nova Bold"/>
              <a:ea typeface="Proxima Nova Bold"/>
              <a:cs typeface="Proxima Nova Bold"/>
              <a:sym typeface="Proxima Nova Bold"/>
            </a:endParaRPr>
          </a:p>
        </p:txBody>
      </p:sp>
      <p:sp>
        <p:nvSpPr>
          <p:cNvPr id="47" name="TextBox 47"/>
          <p:cNvSpPr txBox="1"/>
          <p:nvPr/>
        </p:nvSpPr>
        <p:spPr>
          <a:xfrm>
            <a:off x="15906750" y="3025140"/>
            <a:ext cx="395288" cy="331470"/>
          </a:xfrm>
          <a:prstGeom prst="rect">
            <a:avLst/>
          </a:prstGeom>
        </p:spPr>
        <p:txBody>
          <a:bodyPr lIns="0" tIns="0" rIns="0" bIns="0" rtlCol="0" anchor="t">
            <a:spAutoFit/>
          </a:bodyPr>
          <a:lstStyle/>
          <a:p>
            <a:pPr algn="ctr">
              <a:lnSpc>
                <a:spcPts val="2700"/>
              </a:lnSpc>
            </a:pPr>
            <a:r>
              <a:rPr lang="en-US" sz="1800" spc="-19">
                <a:solidFill>
                  <a:srgbClr val="F8F2ED"/>
                </a:solidFill>
                <a:latin typeface="Proxima Nova Bold"/>
                <a:ea typeface="Proxima Nova Bold"/>
                <a:cs typeface="Proxima Nova Bold"/>
                <a:sym typeface="Proxima Nova Bold"/>
              </a:rPr>
              <a:t>05</a:t>
            </a:r>
          </a:p>
        </p:txBody>
      </p:sp>
      <p:sp>
        <p:nvSpPr>
          <p:cNvPr id="48" name="Freeform 48"/>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49" name="AutoShape 49"/>
          <p:cNvSpPr/>
          <p:nvPr/>
        </p:nvSpPr>
        <p:spPr>
          <a:xfrm flipV="1">
            <a:off x="3914775" y="9744456"/>
            <a:ext cx="7943850" cy="19050"/>
          </a:xfrm>
          <a:prstGeom prst="line">
            <a:avLst/>
          </a:prstGeom>
          <a:ln w="38100" cap="flat">
            <a:solidFill>
              <a:srgbClr val="FFFFFF"/>
            </a:solidFill>
            <a:prstDash val="solid"/>
            <a:headEnd type="oval" w="lg" len="lg"/>
            <a:tailEnd type="none" w="sm" len="sm"/>
          </a:ln>
        </p:spPr>
      </p:sp>
      <p:sp>
        <p:nvSpPr>
          <p:cNvPr id="50" name="TextBox 50"/>
          <p:cNvSpPr txBox="1"/>
          <p:nvPr/>
        </p:nvSpPr>
        <p:spPr>
          <a:xfrm>
            <a:off x="12315871" y="9568244"/>
            <a:ext cx="5140643"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51" name="Rectangle 1">
            <a:extLst>
              <a:ext uri="{FF2B5EF4-FFF2-40B4-BE49-F238E27FC236}">
                <a16:creationId xmlns:a16="http://schemas.microsoft.com/office/drawing/2014/main" id="{E44BB84A-438D-FAB1-3111-5D656E03BCFA}"/>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2" name="Rectangle 2">
            <a:extLst>
              <a:ext uri="{FF2B5EF4-FFF2-40B4-BE49-F238E27FC236}">
                <a16:creationId xmlns:a16="http://schemas.microsoft.com/office/drawing/2014/main" id="{74BA4A35-8DC8-B5A2-8D7F-3991BF4A384F}"/>
              </a:ext>
            </a:extLst>
          </p:cNvPr>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4" name="Picture 53">
            <a:extLst>
              <a:ext uri="{FF2B5EF4-FFF2-40B4-BE49-F238E27FC236}">
                <a16:creationId xmlns:a16="http://schemas.microsoft.com/office/drawing/2014/main" id="{60C8AB0A-2D68-C9C4-0B38-5BB61DBA3B7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84419" y="4069080"/>
            <a:ext cx="7867650" cy="9048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31" name="Freeform 2">
            <a:extLst>
              <a:ext uri="{FF2B5EF4-FFF2-40B4-BE49-F238E27FC236}">
                <a16:creationId xmlns:a16="http://schemas.microsoft.com/office/drawing/2014/main" id="{7A3AAD00-D463-8C1E-8933-FDA6EA14D511}"/>
              </a:ext>
            </a:extLst>
          </p:cNvPr>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32" name="Freeform 3">
            <a:extLst>
              <a:ext uri="{FF2B5EF4-FFF2-40B4-BE49-F238E27FC236}">
                <a16:creationId xmlns:a16="http://schemas.microsoft.com/office/drawing/2014/main" id="{24BEA8FB-7160-0757-E710-A50E21EA0458}"/>
              </a:ext>
            </a:extLst>
          </p:cNvPr>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TextBox 4">
            <a:extLst>
              <a:ext uri="{FF2B5EF4-FFF2-40B4-BE49-F238E27FC236}">
                <a16:creationId xmlns:a16="http://schemas.microsoft.com/office/drawing/2014/main" id="{0F125A56-7BAA-326D-3787-6516ADF1B5B2}"/>
              </a:ext>
            </a:extLst>
          </p:cNvPr>
          <p:cNvSpPr txBox="1"/>
          <p:nvPr/>
        </p:nvSpPr>
        <p:spPr>
          <a:xfrm>
            <a:off x="1690821" y="1600516"/>
            <a:ext cx="8343793" cy="2044066"/>
          </a:xfrm>
          <a:prstGeom prst="rect">
            <a:avLst/>
          </a:prstGeom>
        </p:spPr>
        <p:txBody>
          <a:bodyPr lIns="0" tIns="0" rIns="0" bIns="0" rtlCol="0" anchor="t">
            <a:spAutoFit/>
          </a:bodyPr>
          <a:lstStyle/>
          <a:p>
            <a:pPr algn="l">
              <a:lnSpc>
                <a:spcPts val="7680"/>
              </a:lnSpc>
            </a:pPr>
            <a:r>
              <a:rPr lang="en-US" sz="8000" dirty="0">
                <a:solidFill>
                  <a:srgbClr val="F8F2ED"/>
                </a:solidFill>
                <a:latin typeface="Helios Extended"/>
                <a:ea typeface="Helios Extended"/>
                <a:cs typeface="Helios Extended"/>
                <a:sym typeface="Helios Extended"/>
              </a:rPr>
              <a:t>Industry &amp; KPI Customization</a:t>
            </a:r>
          </a:p>
        </p:txBody>
      </p:sp>
      <p:grpSp>
        <p:nvGrpSpPr>
          <p:cNvPr id="34" name="Group 5">
            <a:extLst>
              <a:ext uri="{FF2B5EF4-FFF2-40B4-BE49-F238E27FC236}">
                <a16:creationId xmlns:a16="http://schemas.microsoft.com/office/drawing/2014/main" id="{C4774AFB-1FFC-738B-9A29-AF9528EF7246}"/>
              </a:ext>
            </a:extLst>
          </p:cNvPr>
          <p:cNvGrpSpPr/>
          <p:nvPr/>
        </p:nvGrpSpPr>
        <p:grpSpPr>
          <a:xfrm>
            <a:off x="12398442" y="1028700"/>
            <a:ext cx="4860858" cy="1349680"/>
            <a:chOff x="0" y="0"/>
            <a:chExt cx="1509080" cy="419015"/>
          </a:xfrm>
        </p:grpSpPr>
        <p:sp>
          <p:nvSpPr>
            <p:cNvPr id="35" name="Freeform 6">
              <a:extLst>
                <a:ext uri="{FF2B5EF4-FFF2-40B4-BE49-F238E27FC236}">
                  <a16:creationId xmlns:a16="http://schemas.microsoft.com/office/drawing/2014/main" id="{A666C0D9-8BDF-0E37-294D-D6CF6ADEA48C}"/>
                </a:ext>
              </a:extLst>
            </p:cNvPr>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36" name="TextBox 7">
              <a:extLst>
                <a:ext uri="{FF2B5EF4-FFF2-40B4-BE49-F238E27FC236}">
                  <a16:creationId xmlns:a16="http://schemas.microsoft.com/office/drawing/2014/main" id="{8DDBE1C9-5DFB-77DC-E598-BA4E1C5205D2}"/>
                </a:ext>
              </a:extLst>
            </p:cNvPr>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37" name="Freeform 8">
            <a:extLst>
              <a:ext uri="{FF2B5EF4-FFF2-40B4-BE49-F238E27FC236}">
                <a16:creationId xmlns:a16="http://schemas.microsoft.com/office/drawing/2014/main" id="{AD91D353-BB4F-0EB5-2B5C-5A4F6F337EF7}"/>
              </a:ext>
            </a:extLst>
          </p:cNvPr>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grpSp>
        <p:nvGrpSpPr>
          <p:cNvPr id="38" name="Group 9">
            <a:extLst>
              <a:ext uri="{FF2B5EF4-FFF2-40B4-BE49-F238E27FC236}">
                <a16:creationId xmlns:a16="http://schemas.microsoft.com/office/drawing/2014/main" id="{DF329995-4509-6AAF-7A58-712C0E4BF0F0}"/>
              </a:ext>
            </a:extLst>
          </p:cNvPr>
          <p:cNvGrpSpPr/>
          <p:nvPr/>
        </p:nvGrpSpPr>
        <p:grpSpPr>
          <a:xfrm>
            <a:off x="1690821" y="3873182"/>
            <a:ext cx="15568479" cy="5414545"/>
            <a:chOff x="0" y="0"/>
            <a:chExt cx="4100340" cy="1426053"/>
          </a:xfrm>
        </p:grpSpPr>
        <p:sp>
          <p:nvSpPr>
            <p:cNvPr id="39" name="Freeform 10">
              <a:extLst>
                <a:ext uri="{FF2B5EF4-FFF2-40B4-BE49-F238E27FC236}">
                  <a16:creationId xmlns:a16="http://schemas.microsoft.com/office/drawing/2014/main" id="{85B5C90E-3F86-46C4-7F18-FBD3792B99D1}"/>
                </a:ext>
              </a:extLst>
            </p:cNvPr>
            <p:cNvSpPr/>
            <p:nvPr/>
          </p:nvSpPr>
          <p:spPr>
            <a:xfrm>
              <a:off x="0" y="0"/>
              <a:ext cx="4100340" cy="1426053"/>
            </a:xfrm>
            <a:custGeom>
              <a:avLst/>
              <a:gdLst/>
              <a:ahLst/>
              <a:cxnLst/>
              <a:rect l="l" t="t" r="r" b="b"/>
              <a:pathLst>
                <a:path w="4100340" h="1426053">
                  <a:moveTo>
                    <a:pt x="9946" y="0"/>
                  </a:moveTo>
                  <a:lnTo>
                    <a:pt x="4090395" y="0"/>
                  </a:lnTo>
                  <a:cubicBezTo>
                    <a:pt x="4095887" y="0"/>
                    <a:pt x="4100340" y="4453"/>
                    <a:pt x="4100340" y="9946"/>
                  </a:cubicBezTo>
                  <a:lnTo>
                    <a:pt x="4100340" y="1416107"/>
                  </a:lnTo>
                  <a:cubicBezTo>
                    <a:pt x="4100340" y="1421600"/>
                    <a:pt x="4095887" y="1426053"/>
                    <a:pt x="4090395" y="1426053"/>
                  </a:cubicBezTo>
                  <a:lnTo>
                    <a:pt x="9946" y="1426053"/>
                  </a:lnTo>
                  <a:cubicBezTo>
                    <a:pt x="4453" y="1426053"/>
                    <a:pt x="0" y="1421600"/>
                    <a:pt x="0" y="1416107"/>
                  </a:cubicBezTo>
                  <a:lnTo>
                    <a:pt x="0" y="9946"/>
                  </a:lnTo>
                  <a:cubicBezTo>
                    <a:pt x="0" y="4453"/>
                    <a:pt x="4453" y="0"/>
                    <a:pt x="9946" y="0"/>
                  </a:cubicBezTo>
                  <a:close/>
                </a:path>
              </a:pathLst>
            </a:custGeom>
            <a:solidFill>
              <a:srgbClr val="000000">
                <a:alpha val="0"/>
              </a:srgbClr>
            </a:solidFill>
            <a:ln w="38100" cap="sq">
              <a:solidFill>
                <a:srgbClr val="F8F2ED"/>
              </a:solidFill>
              <a:prstDash val="solid"/>
              <a:miter/>
            </a:ln>
          </p:spPr>
        </p:sp>
        <p:sp>
          <p:nvSpPr>
            <p:cNvPr id="40" name="TextBox 11">
              <a:extLst>
                <a:ext uri="{FF2B5EF4-FFF2-40B4-BE49-F238E27FC236}">
                  <a16:creationId xmlns:a16="http://schemas.microsoft.com/office/drawing/2014/main" id="{D0330662-0259-EB44-3C36-0A65B598B2CC}"/>
                </a:ext>
              </a:extLst>
            </p:cNvPr>
            <p:cNvSpPr txBox="1"/>
            <p:nvPr/>
          </p:nvSpPr>
          <p:spPr>
            <a:xfrm>
              <a:off x="0" y="-38100"/>
              <a:ext cx="4100340" cy="1464153"/>
            </a:xfrm>
            <a:prstGeom prst="rect">
              <a:avLst/>
            </a:prstGeom>
          </p:spPr>
          <p:txBody>
            <a:bodyPr lIns="50800" tIns="50800" rIns="50800" bIns="50800" rtlCol="0" anchor="ctr"/>
            <a:lstStyle/>
            <a:p>
              <a:pPr algn="ctr">
                <a:lnSpc>
                  <a:spcPts val="2659"/>
                </a:lnSpc>
              </a:pPr>
              <a:endParaRPr/>
            </a:p>
          </p:txBody>
        </p:sp>
      </p:grpSp>
      <p:sp>
        <p:nvSpPr>
          <p:cNvPr id="41" name="TextBox 12">
            <a:extLst>
              <a:ext uri="{FF2B5EF4-FFF2-40B4-BE49-F238E27FC236}">
                <a16:creationId xmlns:a16="http://schemas.microsoft.com/office/drawing/2014/main" id="{51430179-6B1C-DE42-E6A2-0ED67D9D08D4}"/>
              </a:ext>
            </a:extLst>
          </p:cNvPr>
          <p:cNvSpPr txBox="1"/>
          <p:nvPr/>
        </p:nvSpPr>
        <p:spPr>
          <a:xfrm>
            <a:off x="2099363" y="4112158"/>
            <a:ext cx="14751395" cy="5379721"/>
          </a:xfrm>
          <a:prstGeom prst="rect">
            <a:avLst/>
          </a:prstGeom>
        </p:spPr>
        <p:txBody>
          <a:bodyPr lIns="0" tIns="0" rIns="0" bIns="0" rtlCol="0" anchor="t">
            <a:spAutoFit/>
          </a:bodyPr>
          <a:lstStyle/>
          <a:p>
            <a:pPr marL="518158" lvl="1" indent="-259079" algn="l">
              <a:lnSpc>
                <a:spcPts val="4319"/>
              </a:lnSpc>
              <a:buFont typeface="Arial"/>
              <a:buChar char="•"/>
            </a:pPr>
            <a:r>
              <a:rPr lang="en-US" sz="2399" b="1">
                <a:solidFill>
                  <a:srgbClr val="F8F2ED"/>
                </a:solidFill>
                <a:latin typeface="Proxima Nova Bold"/>
                <a:ea typeface="Proxima Nova Bold"/>
                <a:cs typeface="Proxima Nova Bold"/>
                <a:sym typeface="Proxima Nova Bold"/>
              </a:rPr>
              <a:t>Tailored KPIs</a:t>
            </a:r>
            <a:r>
              <a:rPr lang="en-US" sz="2399">
                <a:solidFill>
                  <a:srgbClr val="F8F2ED"/>
                </a:solidFill>
                <a:latin typeface="Proxima Nova"/>
                <a:ea typeface="Proxima Nova"/>
                <a:cs typeface="Proxima Nova"/>
                <a:sym typeface="Proxima Nova"/>
              </a:rPr>
              <a:t>: Customize key performance indicators (KPIs) based on specific industry needs (e.g., Finance, Retail, Healthcare, Manufacturing).</a:t>
            </a:r>
          </a:p>
          <a:p>
            <a:pPr marL="518158" lvl="1" indent="-259079" algn="l">
              <a:lnSpc>
                <a:spcPts val="4319"/>
              </a:lnSpc>
              <a:buFont typeface="Arial"/>
              <a:buChar char="•"/>
            </a:pPr>
            <a:r>
              <a:rPr lang="en-US" sz="2399" b="1">
                <a:solidFill>
                  <a:srgbClr val="F8F2ED"/>
                </a:solidFill>
                <a:latin typeface="Proxima Nova Bold"/>
                <a:ea typeface="Proxima Nova Bold"/>
                <a:cs typeface="Proxima Nova Bold"/>
                <a:sym typeface="Proxima Nova Bold"/>
              </a:rPr>
              <a:t>Industry-Specific Dashboards</a:t>
            </a:r>
            <a:r>
              <a:rPr lang="en-US" sz="2399">
                <a:solidFill>
                  <a:srgbClr val="F8F2ED"/>
                </a:solidFill>
                <a:latin typeface="Proxima Nova"/>
                <a:ea typeface="Proxima Nova"/>
                <a:cs typeface="Proxima Nova"/>
                <a:sym typeface="Proxima Nova"/>
              </a:rPr>
              <a:t>: Pre-built templates and dashboards designed for each sector, ensuring relevant metrics and visualizations.</a:t>
            </a:r>
          </a:p>
          <a:p>
            <a:pPr marL="518158" lvl="1" indent="-259079" algn="l">
              <a:lnSpc>
                <a:spcPts val="4319"/>
              </a:lnSpc>
              <a:buFont typeface="Arial"/>
              <a:buChar char="•"/>
            </a:pPr>
            <a:r>
              <a:rPr lang="en-US" sz="2399" b="1">
                <a:solidFill>
                  <a:srgbClr val="F8F2ED"/>
                </a:solidFill>
                <a:latin typeface="Proxima Nova Bold"/>
                <a:ea typeface="Proxima Nova Bold"/>
                <a:cs typeface="Proxima Nova Bold"/>
                <a:sym typeface="Proxima Nova Bold"/>
              </a:rPr>
              <a:t>Real-Time Data Integration</a:t>
            </a:r>
            <a:r>
              <a:rPr lang="en-US" sz="2399">
                <a:solidFill>
                  <a:srgbClr val="F8F2ED"/>
                </a:solidFill>
                <a:latin typeface="Proxima Nova"/>
                <a:ea typeface="Proxima Nova"/>
                <a:cs typeface="Proxima Nova"/>
                <a:sym typeface="Proxima Nova"/>
              </a:rPr>
              <a:t>: Connects with multiple data sources to ensure up-to-date, accurate data is reflected in customized KPIs.</a:t>
            </a:r>
          </a:p>
          <a:p>
            <a:pPr marL="518158" lvl="1" indent="-259079" algn="l">
              <a:lnSpc>
                <a:spcPts val="4319"/>
              </a:lnSpc>
              <a:buFont typeface="Arial"/>
              <a:buChar char="•"/>
            </a:pPr>
            <a:r>
              <a:rPr lang="en-US" sz="2399" b="1">
                <a:solidFill>
                  <a:srgbClr val="F8F2ED"/>
                </a:solidFill>
                <a:latin typeface="Proxima Nova Bold"/>
                <a:ea typeface="Proxima Nova Bold"/>
                <a:cs typeface="Proxima Nova Bold"/>
                <a:sym typeface="Proxima Nova Bold"/>
              </a:rPr>
              <a:t>Advanced ML Insights</a:t>
            </a:r>
            <a:r>
              <a:rPr lang="en-US" sz="2399">
                <a:solidFill>
                  <a:srgbClr val="F8F2ED"/>
                </a:solidFill>
                <a:latin typeface="Proxima Nova"/>
                <a:ea typeface="Proxima Nova"/>
                <a:cs typeface="Proxima Nova"/>
                <a:sym typeface="Proxima Nova"/>
              </a:rPr>
              <a:t>: Uses ML models to track KPIs and predict future trends based on historical data, tailored for each industry.</a:t>
            </a:r>
          </a:p>
          <a:p>
            <a:pPr marL="518158" lvl="1" indent="-259079" algn="l">
              <a:lnSpc>
                <a:spcPts val="4319"/>
              </a:lnSpc>
              <a:buFont typeface="Arial"/>
              <a:buChar char="•"/>
            </a:pPr>
            <a:r>
              <a:rPr lang="en-US" sz="2399" b="1">
                <a:solidFill>
                  <a:srgbClr val="F8F2ED"/>
                </a:solidFill>
                <a:latin typeface="Proxima Nova Bold"/>
                <a:ea typeface="Proxima Nova Bold"/>
                <a:cs typeface="Proxima Nova Bold"/>
                <a:sym typeface="Proxima Nova Bold"/>
              </a:rPr>
              <a:t>Actionable Alerts</a:t>
            </a:r>
            <a:r>
              <a:rPr lang="en-US" sz="2399">
                <a:solidFill>
                  <a:srgbClr val="F8F2ED"/>
                </a:solidFill>
                <a:latin typeface="Proxima Nova"/>
                <a:ea typeface="Proxima Nova"/>
                <a:cs typeface="Proxima Nova"/>
                <a:sym typeface="Proxima Nova"/>
              </a:rPr>
              <a:t>: Anomaly detection and predictive alerts that are fine-tuned for industry-specific KPIs.</a:t>
            </a:r>
          </a:p>
          <a:p>
            <a:pPr algn="l">
              <a:lnSpc>
                <a:spcPts val="4319"/>
              </a:lnSpc>
            </a:pPr>
            <a:endParaRPr lang="en-US" sz="2399">
              <a:solidFill>
                <a:srgbClr val="F8F2ED"/>
              </a:solidFill>
              <a:latin typeface="Proxima Nova"/>
              <a:ea typeface="Proxima Nova"/>
              <a:cs typeface="Proxima Nova"/>
              <a:sym typeface="Proxima Nova"/>
            </a:endParaRPr>
          </a:p>
        </p:txBody>
      </p:sp>
    </p:spTree>
    <p:extLst>
      <p:ext uri="{BB962C8B-B14F-4D97-AF65-F5344CB8AC3E}">
        <p14:creationId xmlns:p14="http://schemas.microsoft.com/office/powerpoint/2010/main" val="1177624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Freeform 2"/>
          <p:cNvSpPr/>
          <p:nvPr/>
        </p:nvSpPr>
        <p:spPr>
          <a:xfrm>
            <a:off x="971550" y="3467100"/>
            <a:ext cx="2438400" cy="2438400"/>
          </a:xfrm>
          <a:custGeom>
            <a:avLst/>
            <a:gdLst/>
            <a:ahLst/>
            <a:cxnLst/>
            <a:rect l="l" t="t" r="r" b="b"/>
            <a:pathLst>
              <a:path w="2438400" h="2438400">
                <a:moveTo>
                  <a:pt x="0" y="0"/>
                </a:moveTo>
                <a:lnTo>
                  <a:pt x="2438400" y="0"/>
                </a:lnTo>
                <a:lnTo>
                  <a:pt x="2438400" y="2438400"/>
                </a:lnTo>
                <a:lnTo>
                  <a:pt x="0" y="2438400"/>
                </a:lnTo>
                <a:lnTo>
                  <a:pt x="0" y="0"/>
                </a:lnTo>
                <a:close/>
              </a:path>
            </a:pathLst>
          </a:custGeom>
          <a:blipFill>
            <a:blip r:embed="rId2"/>
            <a:stretch>
              <a:fillRect/>
            </a:stretch>
          </a:blipFill>
        </p:spPr>
      </p:sp>
      <p:sp>
        <p:nvSpPr>
          <p:cNvPr id="3" name="Freeform 3"/>
          <p:cNvSpPr/>
          <p:nvPr/>
        </p:nvSpPr>
        <p:spPr>
          <a:xfrm>
            <a:off x="762000" y="6286500"/>
            <a:ext cx="2867025" cy="685800"/>
          </a:xfrm>
          <a:custGeom>
            <a:avLst/>
            <a:gdLst/>
            <a:ahLst/>
            <a:cxnLst/>
            <a:rect l="l" t="t" r="r" b="b"/>
            <a:pathLst>
              <a:path w="2867025" h="685800">
                <a:moveTo>
                  <a:pt x="0" y="0"/>
                </a:moveTo>
                <a:lnTo>
                  <a:pt x="2867025" y="0"/>
                </a:lnTo>
                <a:lnTo>
                  <a:pt x="2867025" y="685800"/>
                </a:lnTo>
                <a:lnTo>
                  <a:pt x="0" y="685800"/>
                </a:lnTo>
                <a:lnTo>
                  <a:pt x="0" y="0"/>
                </a:lnTo>
                <a:close/>
              </a:path>
            </a:pathLst>
          </a:custGeom>
          <a:blipFill>
            <a:blip r:embed="rId3"/>
            <a:stretch>
              <a:fillRect/>
            </a:stretch>
          </a:blipFill>
        </p:spPr>
      </p:sp>
      <p:sp>
        <p:nvSpPr>
          <p:cNvPr id="4" name="TextBox 4"/>
          <p:cNvSpPr txBox="1"/>
          <p:nvPr/>
        </p:nvSpPr>
        <p:spPr>
          <a:xfrm>
            <a:off x="942975" y="6386513"/>
            <a:ext cx="2519362" cy="364617"/>
          </a:xfrm>
          <a:prstGeom prst="rect">
            <a:avLst/>
          </a:prstGeom>
        </p:spPr>
        <p:txBody>
          <a:bodyPr lIns="0" tIns="0" rIns="0" bIns="0" rtlCol="0" anchor="t">
            <a:spAutoFit/>
          </a:bodyPr>
          <a:lstStyle/>
          <a:p>
            <a:pPr algn="ctr">
              <a:lnSpc>
                <a:spcPts val="3024"/>
              </a:lnSpc>
            </a:pPr>
            <a:r>
              <a:rPr lang="en-US" sz="2100" spc="-54">
                <a:solidFill>
                  <a:srgbClr val="F8F2ED"/>
                </a:solidFill>
                <a:latin typeface="Proxima Nova Bold"/>
                <a:ea typeface="Proxima Nova Bold"/>
                <a:cs typeface="Proxima Nova Bold"/>
                <a:sym typeface="Proxima Nova Bold"/>
              </a:rPr>
              <a:t>Importance of Data</a:t>
            </a:r>
          </a:p>
        </p:txBody>
      </p:sp>
      <p:sp>
        <p:nvSpPr>
          <p:cNvPr id="5" name="TextBox 5"/>
          <p:cNvSpPr txBox="1"/>
          <p:nvPr/>
        </p:nvSpPr>
        <p:spPr>
          <a:xfrm>
            <a:off x="731916" y="7210425"/>
            <a:ext cx="2976562" cy="1041654"/>
          </a:xfrm>
          <a:prstGeom prst="rect">
            <a:avLst/>
          </a:prstGeom>
        </p:spPr>
        <p:txBody>
          <a:bodyPr lIns="0" tIns="0" rIns="0" bIns="0" rtlCol="0" anchor="t">
            <a:spAutoFit/>
          </a:bodyPr>
          <a:lstStyle/>
          <a:p>
            <a:pPr algn="ctr">
              <a:lnSpc>
                <a:spcPts val="2808"/>
              </a:lnSpc>
            </a:pPr>
            <a:r>
              <a:rPr lang="en-US" sz="1800" spc="-1">
                <a:solidFill>
                  <a:srgbClr val="F8F2ED"/>
                </a:solidFill>
                <a:latin typeface="Proxima Nova Bold"/>
                <a:ea typeface="Proxima Nova Bold"/>
                <a:cs typeface="Proxima Nova Bold"/>
                <a:sym typeface="Proxima Nova Bold"/>
              </a:rPr>
              <a:t>Data drives informed decisions, reducing guesswork in strategy.</a:t>
            </a:r>
          </a:p>
        </p:txBody>
      </p:sp>
      <p:sp>
        <p:nvSpPr>
          <p:cNvPr id="6" name="Freeform 6"/>
          <p:cNvSpPr/>
          <p:nvPr/>
        </p:nvSpPr>
        <p:spPr>
          <a:xfrm>
            <a:off x="4448175" y="3467100"/>
            <a:ext cx="2438400" cy="2438400"/>
          </a:xfrm>
          <a:custGeom>
            <a:avLst/>
            <a:gdLst/>
            <a:ahLst/>
            <a:cxnLst/>
            <a:rect l="l" t="t" r="r" b="b"/>
            <a:pathLst>
              <a:path w="2438400" h="2438400">
                <a:moveTo>
                  <a:pt x="0" y="0"/>
                </a:moveTo>
                <a:lnTo>
                  <a:pt x="2438400" y="0"/>
                </a:lnTo>
                <a:lnTo>
                  <a:pt x="2438400" y="2438400"/>
                </a:lnTo>
                <a:lnTo>
                  <a:pt x="0" y="2438400"/>
                </a:lnTo>
                <a:lnTo>
                  <a:pt x="0" y="0"/>
                </a:lnTo>
                <a:close/>
              </a:path>
            </a:pathLst>
          </a:custGeom>
          <a:blipFill>
            <a:blip r:embed="rId4"/>
            <a:stretch>
              <a:fillRect/>
            </a:stretch>
          </a:blipFill>
        </p:spPr>
      </p:sp>
      <p:sp>
        <p:nvSpPr>
          <p:cNvPr id="7" name="Freeform 7"/>
          <p:cNvSpPr/>
          <p:nvPr/>
        </p:nvSpPr>
        <p:spPr>
          <a:xfrm>
            <a:off x="4238625" y="6286500"/>
            <a:ext cx="2867025" cy="685800"/>
          </a:xfrm>
          <a:custGeom>
            <a:avLst/>
            <a:gdLst/>
            <a:ahLst/>
            <a:cxnLst/>
            <a:rect l="l" t="t" r="r" b="b"/>
            <a:pathLst>
              <a:path w="2867025" h="685800">
                <a:moveTo>
                  <a:pt x="0" y="0"/>
                </a:moveTo>
                <a:lnTo>
                  <a:pt x="2867025" y="0"/>
                </a:lnTo>
                <a:lnTo>
                  <a:pt x="2867025" y="685800"/>
                </a:lnTo>
                <a:lnTo>
                  <a:pt x="0" y="685800"/>
                </a:lnTo>
                <a:lnTo>
                  <a:pt x="0" y="0"/>
                </a:lnTo>
                <a:close/>
              </a:path>
            </a:pathLst>
          </a:custGeom>
          <a:blipFill>
            <a:blip r:embed="rId3"/>
            <a:stretch>
              <a:fillRect/>
            </a:stretch>
          </a:blipFill>
        </p:spPr>
      </p:sp>
      <p:sp>
        <p:nvSpPr>
          <p:cNvPr id="8" name="TextBox 8"/>
          <p:cNvSpPr txBox="1"/>
          <p:nvPr/>
        </p:nvSpPr>
        <p:spPr>
          <a:xfrm>
            <a:off x="4417695" y="6386513"/>
            <a:ext cx="2519362" cy="364617"/>
          </a:xfrm>
          <a:prstGeom prst="rect">
            <a:avLst/>
          </a:prstGeom>
        </p:spPr>
        <p:txBody>
          <a:bodyPr lIns="0" tIns="0" rIns="0" bIns="0" rtlCol="0" anchor="t">
            <a:spAutoFit/>
          </a:bodyPr>
          <a:lstStyle/>
          <a:p>
            <a:pPr algn="ctr">
              <a:lnSpc>
                <a:spcPts val="3024"/>
              </a:lnSpc>
            </a:pPr>
            <a:r>
              <a:rPr lang="en-US" sz="2100" spc="-54">
                <a:solidFill>
                  <a:srgbClr val="F8F2ED"/>
                </a:solidFill>
                <a:latin typeface="Proxima Nova Bold"/>
                <a:ea typeface="Proxima Nova Bold"/>
                <a:cs typeface="Proxima Nova Bold"/>
                <a:sym typeface="Proxima Nova Bold"/>
              </a:rPr>
              <a:t>Improved Efficiency</a:t>
            </a:r>
          </a:p>
        </p:txBody>
      </p:sp>
      <p:sp>
        <p:nvSpPr>
          <p:cNvPr id="9" name="TextBox 9"/>
          <p:cNvSpPr txBox="1"/>
          <p:nvPr/>
        </p:nvSpPr>
        <p:spPr>
          <a:xfrm>
            <a:off x="4206636" y="7214503"/>
            <a:ext cx="2976562" cy="1041654"/>
          </a:xfrm>
          <a:prstGeom prst="rect">
            <a:avLst/>
          </a:prstGeom>
        </p:spPr>
        <p:txBody>
          <a:bodyPr lIns="0" tIns="0" rIns="0" bIns="0" rtlCol="0" anchor="t">
            <a:spAutoFit/>
          </a:bodyPr>
          <a:lstStyle/>
          <a:p>
            <a:pPr algn="ctr">
              <a:lnSpc>
                <a:spcPts val="2808"/>
              </a:lnSpc>
            </a:pPr>
            <a:r>
              <a:rPr lang="en-US" sz="1800" spc="-1">
                <a:solidFill>
                  <a:srgbClr val="F8F2ED"/>
                </a:solidFill>
                <a:latin typeface="Proxima Nova Bold"/>
                <a:ea typeface="Proxima Nova Bold"/>
                <a:cs typeface="Proxima Nova Bold"/>
                <a:sym typeface="Proxima Nova Bold"/>
              </a:rPr>
              <a:t>Streamlined processes lead to quicker outcomes and resource optimisation.</a:t>
            </a:r>
          </a:p>
        </p:txBody>
      </p:sp>
      <p:sp>
        <p:nvSpPr>
          <p:cNvPr id="10" name="Freeform 10"/>
          <p:cNvSpPr/>
          <p:nvPr/>
        </p:nvSpPr>
        <p:spPr>
          <a:xfrm>
            <a:off x="7924800" y="3467100"/>
            <a:ext cx="2438400" cy="2438400"/>
          </a:xfrm>
          <a:custGeom>
            <a:avLst/>
            <a:gdLst/>
            <a:ahLst/>
            <a:cxnLst/>
            <a:rect l="l" t="t" r="r" b="b"/>
            <a:pathLst>
              <a:path w="2438400" h="2438400">
                <a:moveTo>
                  <a:pt x="0" y="0"/>
                </a:moveTo>
                <a:lnTo>
                  <a:pt x="2438400" y="0"/>
                </a:lnTo>
                <a:lnTo>
                  <a:pt x="2438400" y="2438400"/>
                </a:lnTo>
                <a:lnTo>
                  <a:pt x="0" y="2438400"/>
                </a:lnTo>
                <a:lnTo>
                  <a:pt x="0" y="0"/>
                </a:lnTo>
                <a:close/>
              </a:path>
            </a:pathLst>
          </a:custGeom>
          <a:blipFill>
            <a:blip r:embed="rId5"/>
            <a:stretch>
              <a:fillRect/>
            </a:stretch>
          </a:blipFill>
        </p:spPr>
      </p:sp>
      <p:sp>
        <p:nvSpPr>
          <p:cNvPr id="11" name="Freeform 11"/>
          <p:cNvSpPr/>
          <p:nvPr/>
        </p:nvSpPr>
        <p:spPr>
          <a:xfrm>
            <a:off x="7715250" y="6286500"/>
            <a:ext cx="2867025" cy="685800"/>
          </a:xfrm>
          <a:custGeom>
            <a:avLst/>
            <a:gdLst/>
            <a:ahLst/>
            <a:cxnLst/>
            <a:rect l="l" t="t" r="r" b="b"/>
            <a:pathLst>
              <a:path w="2867025" h="685800">
                <a:moveTo>
                  <a:pt x="0" y="0"/>
                </a:moveTo>
                <a:lnTo>
                  <a:pt x="2867025" y="0"/>
                </a:lnTo>
                <a:lnTo>
                  <a:pt x="2867025" y="685800"/>
                </a:lnTo>
                <a:lnTo>
                  <a:pt x="0" y="685800"/>
                </a:lnTo>
                <a:lnTo>
                  <a:pt x="0" y="0"/>
                </a:lnTo>
                <a:close/>
              </a:path>
            </a:pathLst>
          </a:custGeom>
          <a:blipFill>
            <a:blip r:embed="rId3"/>
            <a:stretch>
              <a:fillRect/>
            </a:stretch>
          </a:blipFill>
        </p:spPr>
      </p:sp>
      <p:sp>
        <p:nvSpPr>
          <p:cNvPr id="12" name="TextBox 12"/>
          <p:cNvSpPr txBox="1"/>
          <p:nvPr/>
        </p:nvSpPr>
        <p:spPr>
          <a:xfrm>
            <a:off x="7892415" y="6386513"/>
            <a:ext cx="2519362" cy="364617"/>
          </a:xfrm>
          <a:prstGeom prst="rect">
            <a:avLst/>
          </a:prstGeom>
        </p:spPr>
        <p:txBody>
          <a:bodyPr lIns="0" tIns="0" rIns="0" bIns="0" rtlCol="0" anchor="t">
            <a:spAutoFit/>
          </a:bodyPr>
          <a:lstStyle/>
          <a:p>
            <a:pPr algn="ctr">
              <a:lnSpc>
                <a:spcPts val="3024"/>
              </a:lnSpc>
            </a:pPr>
            <a:r>
              <a:rPr lang="en-US" sz="2100" spc="-54">
                <a:solidFill>
                  <a:srgbClr val="F8F2ED"/>
                </a:solidFill>
                <a:latin typeface="Proxima Nova Bold"/>
                <a:ea typeface="Proxima Nova Bold"/>
                <a:cs typeface="Proxima Nova Bold"/>
                <a:sym typeface="Proxima Nova Bold"/>
              </a:rPr>
              <a:t>Cost Savings</a:t>
            </a:r>
          </a:p>
        </p:txBody>
      </p:sp>
      <p:sp>
        <p:nvSpPr>
          <p:cNvPr id="13" name="TextBox 13"/>
          <p:cNvSpPr txBox="1"/>
          <p:nvPr/>
        </p:nvSpPr>
        <p:spPr>
          <a:xfrm>
            <a:off x="7803752" y="7238386"/>
            <a:ext cx="2715577" cy="1041654"/>
          </a:xfrm>
          <a:prstGeom prst="rect">
            <a:avLst/>
          </a:prstGeom>
        </p:spPr>
        <p:txBody>
          <a:bodyPr lIns="0" tIns="0" rIns="0" bIns="0" rtlCol="0" anchor="t">
            <a:spAutoFit/>
          </a:bodyPr>
          <a:lstStyle/>
          <a:p>
            <a:pPr algn="ctr">
              <a:lnSpc>
                <a:spcPts val="2808"/>
              </a:lnSpc>
            </a:pPr>
            <a:r>
              <a:rPr lang="en-US" sz="1800" spc="-1">
                <a:solidFill>
                  <a:srgbClr val="F8F2ED"/>
                </a:solidFill>
                <a:latin typeface="Proxima Nova Bold"/>
                <a:ea typeface="Proxima Nova Bold"/>
                <a:cs typeface="Proxima Nova Bold"/>
                <a:sym typeface="Proxima Nova Bold"/>
              </a:rPr>
              <a:t>Data insights help identify cost-cutting opportunities across operations.</a:t>
            </a:r>
          </a:p>
        </p:txBody>
      </p:sp>
      <p:sp>
        <p:nvSpPr>
          <p:cNvPr id="14" name="Freeform 14"/>
          <p:cNvSpPr/>
          <p:nvPr/>
        </p:nvSpPr>
        <p:spPr>
          <a:xfrm>
            <a:off x="11401425" y="3467100"/>
            <a:ext cx="2438400" cy="2438400"/>
          </a:xfrm>
          <a:custGeom>
            <a:avLst/>
            <a:gdLst/>
            <a:ahLst/>
            <a:cxnLst/>
            <a:rect l="l" t="t" r="r" b="b"/>
            <a:pathLst>
              <a:path w="2438400" h="2438400">
                <a:moveTo>
                  <a:pt x="0" y="0"/>
                </a:moveTo>
                <a:lnTo>
                  <a:pt x="2438400" y="0"/>
                </a:lnTo>
                <a:lnTo>
                  <a:pt x="2438400" y="2438400"/>
                </a:lnTo>
                <a:lnTo>
                  <a:pt x="0" y="2438400"/>
                </a:lnTo>
                <a:lnTo>
                  <a:pt x="0" y="0"/>
                </a:lnTo>
                <a:close/>
              </a:path>
            </a:pathLst>
          </a:custGeom>
          <a:blipFill>
            <a:blip r:embed="rId6"/>
            <a:stretch>
              <a:fillRect/>
            </a:stretch>
          </a:blipFill>
        </p:spPr>
      </p:sp>
      <p:sp>
        <p:nvSpPr>
          <p:cNvPr id="15" name="Freeform 15"/>
          <p:cNvSpPr/>
          <p:nvPr/>
        </p:nvSpPr>
        <p:spPr>
          <a:xfrm>
            <a:off x="11182350" y="6286500"/>
            <a:ext cx="2867025" cy="685800"/>
          </a:xfrm>
          <a:custGeom>
            <a:avLst/>
            <a:gdLst/>
            <a:ahLst/>
            <a:cxnLst/>
            <a:rect l="l" t="t" r="r" b="b"/>
            <a:pathLst>
              <a:path w="2867025" h="685800">
                <a:moveTo>
                  <a:pt x="0" y="0"/>
                </a:moveTo>
                <a:lnTo>
                  <a:pt x="2867025" y="0"/>
                </a:lnTo>
                <a:lnTo>
                  <a:pt x="2867025" y="685800"/>
                </a:lnTo>
                <a:lnTo>
                  <a:pt x="0" y="685800"/>
                </a:lnTo>
                <a:lnTo>
                  <a:pt x="0" y="0"/>
                </a:lnTo>
                <a:close/>
              </a:path>
            </a:pathLst>
          </a:custGeom>
          <a:blipFill>
            <a:blip r:embed="rId7"/>
            <a:stretch>
              <a:fillRect/>
            </a:stretch>
          </a:blipFill>
        </p:spPr>
      </p:sp>
      <p:sp>
        <p:nvSpPr>
          <p:cNvPr id="16" name="TextBox 16"/>
          <p:cNvSpPr txBox="1"/>
          <p:nvPr/>
        </p:nvSpPr>
        <p:spPr>
          <a:xfrm>
            <a:off x="11367135" y="6386513"/>
            <a:ext cx="2519362" cy="364617"/>
          </a:xfrm>
          <a:prstGeom prst="rect">
            <a:avLst/>
          </a:prstGeom>
        </p:spPr>
        <p:txBody>
          <a:bodyPr lIns="0" tIns="0" rIns="0" bIns="0" rtlCol="0" anchor="t">
            <a:spAutoFit/>
          </a:bodyPr>
          <a:lstStyle/>
          <a:p>
            <a:pPr algn="ctr">
              <a:lnSpc>
                <a:spcPts val="3024"/>
              </a:lnSpc>
            </a:pPr>
            <a:r>
              <a:rPr lang="en-US" sz="2100" spc="-54">
                <a:solidFill>
                  <a:srgbClr val="F8F2ED"/>
                </a:solidFill>
                <a:latin typeface="Proxima Nova Bold"/>
                <a:ea typeface="Proxima Nova Bold"/>
                <a:cs typeface="Proxima Nova Bold"/>
                <a:sym typeface="Proxima Nova Bold"/>
              </a:rPr>
              <a:t>Enhanced Growth</a:t>
            </a:r>
          </a:p>
        </p:txBody>
      </p:sp>
      <p:sp>
        <p:nvSpPr>
          <p:cNvPr id="17" name="TextBox 17"/>
          <p:cNvSpPr txBox="1"/>
          <p:nvPr/>
        </p:nvSpPr>
        <p:spPr>
          <a:xfrm>
            <a:off x="11335858" y="7238386"/>
            <a:ext cx="2867025" cy="1041654"/>
          </a:xfrm>
          <a:prstGeom prst="rect">
            <a:avLst/>
          </a:prstGeom>
        </p:spPr>
        <p:txBody>
          <a:bodyPr lIns="0" tIns="0" rIns="0" bIns="0" rtlCol="0" anchor="t">
            <a:spAutoFit/>
          </a:bodyPr>
          <a:lstStyle/>
          <a:p>
            <a:pPr algn="ctr">
              <a:lnSpc>
                <a:spcPts val="2808"/>
              </a:lnSpc>
            </a:pPr>
            <a:r>
              <a:rPr lang="en-US" sz="1800" spc="-1">
                <a:solidFill>
                  <a:srgbClr val="F8F2ED"/>
                </a:solidFill>
                <a:latin typeface="Proxima Nova Bold"/>
                <a:ea typeface="Proxima Nova Bold"/>
                <a:cs typeface="Proxima Nova Bold"/>
                <a:sym typeface="Proxima Nova Bold"/>
              </a:rPr>
              <a:t>Leveraging data fosters innovation and guides strategic growth initiatives.</a:t>
            </a:r>
          </a:p>
        </p:txBody>
      </p:sp>
      <p:sp>
        <p:nvSpPr>
          <p:cNvPr id="18" name="Freeform 18"/>
          <p:cNvSpPr/>
          <p:nvPr/>
        </p:nvSpPr>
        <p:spPr>
          <a:xfrm>
            <a:off x="14878050" y="3467100"/>
            <a:ext cx="2438400" cy="2438400"/>
          </a:xfrm>
          <a:custGeom>
            <a:avLst/>
            <a:gdLst/>
            <a:ahLst/>
            <a:cxnLst/>
            <a:rect l="l" t="t" r="r" b="b"/>
            <a:pathLst>
              <a:path w="2438400" h="2438400">
                <a:moveTo>
                  <a:pt x="0" y="0"/>
                </a:moveTo>
                <a:lnTo>
                  <a:pt x="2438400" y="0"/>
                </a:lnTo>
                <a:lnTo>
                  <a:pt x="2438400" y="2438400"/>
                </a:lnTo>
                <a:lnTo>
                  <a:pt x="0" y="2438400"/>
                </a:lnTo>
                <a:lnTo>
                  <a:pt x="0" y="0"/>
                </a:lnTo>
                <a:close/>
              </a:path>
            </a:pathLst>
          </a:custGeom>
          <a:blipFill>
            <a:blip r:embed="rId8"/>
            <a:stretch>
              <a:fillRect/>
            </a:stretch>
          </a:blipFill>
        </p:spPr>
      </p:sp>
      <p:sp>
        <p:nvSpPr>
          <p:cNvPr id="19" name="Freeform 19"/>
          <p:cNvSpPr/>
          <p:nvPr/>
        </p:nvSpPr>
        <p:spPr>
          <a:xfrm>
            <a:off x="14663738" y="6286500"/>
            <a:ext cx="2867025" cy="685800"/>
          </a:xfrm>
          <a:custGeom>
            <a:avLst/>
            <a:gdLst/>
            <a:ahLst/>
            <a:cxnLst/>
            <a:rect l="l" t="t" r="r" b="b"/>
            <a:pathLst>
              <a:path w="2867025" h="685800">
                <a:moveTo>
                  <a:pt x="0" y="0"/>
                </a:moveTo>
                <a:lnTo>
                  <a:pt x="2867024" y="0"/>
                </a:lnTo>
                <a:lnTo>
                  <a:pt x="2867024" y="685800"/>
                </a:lnTo>
                <a:lnTo>
                  <a:pt x="0" y="685800"/>
                </a:lnTo>
                <a:lnTo>
                  <a:pt x="0" y="0"/>
                </a:lnTo>
                <a:close/>
              </a:path>
            </a:pathLst>
          </a:custGeom>
          <a:blipFill>
            <a:blip r:embed="rId7"/>
            <a:stretch>
              <a:fillRect/>
            </a:stretch>
          </a:blipFill>
        </p:spPr>
      </p:sp>
      <p:sp>
        <p:nvSpPr>
          <p:cNvPr id="20" name="TextBox 20"/>
          <p:cNvSpPr txBox="1"/>
          <p:nvPr/>
        </p:nvSpPr>
        <p:spPr>
          <a:xfrm>
            <a:off x="14463712" y="6386513"/>
            <a:ext cx="3267075" cy="364617"/>
          </a:xfrm>
          <a:prstGeom prst="rect">
            <a:avLst/>
          </a:prstGeom>
        </p:spPr>
        <p:txBody>
          <a:bodyPr lIns="0" tIns="0" rIns="0" bIns="0" rtlCol="0" anchor="t">
            <a:spAutoFit/>
          </a:bodyPr>
          <a:lstStyle/>
          <a:p>
            <a:pPr algn="ctr">
              <a:lnSpc>
                <a:spcPts val="3024"/>
              </a:lnSpc>
            </a:pPr>
            <a:r>
              <a:rPr lang="en-US" sz="2100" spc="-54">
                <a:solidFill>
                  <a:srgbClr val="F8F2ED"/>
                </a:solidFill>
                <a:latin typeface="Proxima Nova Bold"/>
                <a:ea typeface="Proxima Nova Bold"/>
                <a:cs typeface="Proxima Nova Bold"/>
                <a:sym typeface="Proxima Nova Bold"/>
              </a:rPr>
              <a:t>Strategic Advantage</a:t>
            </a:r>
          </a:p>
        </p:txBody>
      </p:sp>
      <p:sp>
        <p:nvSpPr>
          <p:cNvPr id="21" name="TextBox 21"/>
          <p:cNvSpPr txBox="1"/>
          <p:nvPr/>
        </p:nvSpPr>
        <p:spPr>
          <a:xfrm>
            <a:off x="14573170" y="7262813"/>
            <a:ext cx="2930841" cy="1041654"/>
          </a:xfrm>
          <a:prstGeom prst="rect">
            <a:avLst/>
          </a:prstGeom>
        </p:spPr>
        <p:txBody>
          <a:bodyPr lIns="0" tIns="0" rIns="0" bIns="0" rtlCol="0" anchor="t">
            <a:spAutoFit/>
          </a:bodyPr>
          <a:lstStyle/>
          <a:p>
            <a:pPr algn="ctr">
              <a:lnSpc>
                <a:spcPts val="2808"/>
              </a:lnSpc>
            </a:pPr>
            <a:r>
              <a:rPr lang="en-US" sz="1800" spc="-1">
                <a:solidFill>
                  <a:srgbClr val="F8F2ED"/>
                </a:solidFill>
                <a:latin typeface="Proxima Nova Bold"/>
                <a:ea typeface="Proxima Nova Bold"/>
                <a:cs typeface="Proxima Nova Bold"/>
                <a:sym typeface="Proxima Nova Bold"/>
              </a:rPr>
              <a:t>Companies use data-driven strategies to outperform competitors effectively.</a:t>
            </a:r>
          </a:p>
        </p:txBody>
      </p:sp>
      <p:sp>
        <p:nvSpPr>
          <p:cNvPr id="22" name="TextBox 22"/>
          <p:cNvSpPr txBox="1"/>
          <p:nvPr/>
        </p:nvSpPr>
        <p:spPr>
          <a:xfrm>
            <a:off x="1028700" y="1920875"/>
            <a:ext cx="13526929" cy="841375"/>
          </a:xfrm>
          <a:prstGeom prst="rect">
            <a:avLst/>
          </a:prstGeom>
        </p:spPr>
        <p:txBody>
          <a:bodyPr lIns="0" tIns="0" rIns="0" bIns="0" rtlCol="0" anchor="t">
            <a:spAutoFit/>
          </a:bodyPr>
          <a:lstStyle/>
          <a:p>
            <a:pPr algn="l">
              <a:lnSpc>
                <a:spcPts val="6500"/>
              </a:lnSpc>
            </a:pPr>
            <a:r>
              <a:rPr lang="en-US" sz="5000" spc="-128">
                <a:solidFill>
                  <a:srgbClr val="F8F2ED"/>
                </a:solidFill>
                <a:latin typeface="Helios Extended Bold"/>
                <a:ea typeface="Helios Extended Bold"/>
                <a:cs typeface="Helios Extended Bold"/>
                <a:sym typeface="Helios Extended Bold"/>
              </a:rPr>
              <a:t>Data-Driven Insights: Overview</a:t>
            </a:r>
          </a:p>
        </p:txBody>
      </p:sp>
      <p:sp>
        <p:nvSpPr>
          <p:cNvPr id="23" name="Freeform 23"/>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Freeform 24"/>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11">
              <a:alphaModFix amt="13000"/>
              <a:extLst>
                <a:ext uri="{96DAC541-7B7A-43D3-8B79-37D633B846F1}">
                  <asvg:svgBlip xmlns:asvg="http://schemas.microsoft.com/office/drawing/2016/SVG/main" r:embed="rId12"/>
                </a:ext>
              </a:extLst>
            </a:blip>
            <a:stretch>
              <a:fillRect/>
            </a:stretch>
          </a:blipFill>
        </p:spPr>
      </p:sp>
      <p:grpSp>
        <p:nvGrpSpPr>
          <p:cNvPr id="25" name="Group 25"/>
          <p:cNvGrpSpPr/>
          <p:nvPr/>
        </p:nvGrpSpPr>
        <p:grpSpPr>
          <a:xfrm>
            <a:off x="13065192" y="353860"/>
            <a:ext cx="4860858" cy="1349680"/>
            <a:chOff x="0" y="0"/>
            <a:chExt cx="1509080" cy="419015"/>
          </a:xfrm>
        </p:grpSpPr>
        <p:sp>
          <p:nvSpPr>
            <p:cNvPr id="26" name="Freeform 26"/>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27" name="TextBox 27"/>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28"/>
          <p:cNvSpPr/>
          <p:nvPr/>
        </p:nvSpPr>
        <p:spPr>
          <a:xfrm>
            <a:off x="13224294" y="433388"/>
            <a:ext cx="4524375" cy="1190625"/>
          </a:xfrm>
          <a:custGeom>
            <a:avLst/>
            <a:gdLst/>
            <a:ahLst/>
            <a:cxnLst/>
            <a:rect l="l" t="t" r="r" b="b"/>
            <a:pathLst>
              <a:path w="4524375" h="1190625">
                <a:moveTo>
                  <a:pt x="0" y="0"/>
                </a:moveTo>
                <a:lnTo>
                  <a:pt x="4524375" y="0"/>
                </a:lnTo>
                <a:lnTo>
                  <a:pt x="4524375" y="1190624"/>
                </a:lnTo>
                <a:lnTo>
                  <a:pt x="0" y="1190624"/>
                </a:lnTo>
                <a:lnTo>
                  <a:pt x="0" y="0"/>
                </a:lnTo>
                <a:close/>
              </a:path>
            </a:pathLst>
          </a:custGeom>
          <a:blipFill>
            <a:blip r:embed="rId13"/>
            <a:stretch>
              <a:fillRect/>
            </a:stretch>
          </a:blipFill>
        </p:spPr>
      </p:sp>
      <p:sp>
        <p:nvSpPr>
          <p:cNvPr id="29" name="AutoShape 29"/>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0" name="Freeform 30"/>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1" name="TextBox 31"/>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grpSp>
        <p:nvGrpSpPr>
          <p:cNvPr id="2" name="Group 2"/>
          <p:cNvGrpSpPr/>
          <p:nvPr/>
        </p:nvGrpSpPr>
        <p:grpSpPr>
          <a:xfrm>
            <a:off x="736616" y="2219198"/>
            <a:ext cx="16873538" cy="7369585"/>
            <a:chOff x="0" y="0"/>
            <a:chExt cx="4444059" cy="1940961"/>
          </a:xfrm>
        </p:grpSpPr>
        <p:sp>
          <p:nvSpPr>
            <p:cNvPr id="3" name="Freeform 3"/>
            <p:cNvSpPr/>
            <p:nvPr/>
          </p:nvSpPr>
          <p:spPr>
            <a:xfrm>
              <a:off x="0" y="0"/>
              <a:ext cx="4444059" cy="1940961"/>
            </a:xfrm>
            <a:custGeom>
              <a:avLst/>
              <a:gdLst/>
              <a:ahLst/>
              <a:cxnLst/>
              <a:rect l="l" t="t" r="r" b="b"/>
              <a:pathLst>
                <a:path w="4444059" h="1940961">
                  <a:moveTo>
                    <a:pt x="12847" y="0"/>
                  </a:moveTo>
                  <a:lnTo>
                    <a:pt x="4431212" y="0"/>
                  </a:lnTo>
                  <a:cubicBezTo>
                    <a:pt x="4434620" y="0"/>
                    <a:pt x="4437887" y="1354"/>
                    <a:pt x="4440296" y="3763"/>
                  </a:cubicBezTo>
                  <a:cubicBezTo>
                    <a:pt x="4442706" y="6172"/>
                    <a:pt x="4444059" y="9440"/>
                    <a:pt x="4444059" y="12847"/>
                  </a:cubicBezTo>
                  <a:lnTo>
                    <a:pt x="4444059" y="1928114"/>
                  </a:lnTo>
                  <a:cubicBezTo>
                    <a:pt x="4444059" y="1931521"/>
                    <a:pt x="4442706" y="1934788"/>
                    <a:pt x="4440296" y="1937198"/>
                  </a:cubicBezTo>
                  <a:cubicBezTo>
                    <a:pt x="4437887" y="1939607"/>
                    <a:pt x="4434620" y="1940961"/>
                    <a:pt x="4431212" y="1940961"/>
                  </a:cubicBezTo>
                  <a:lnTo>
                    <a:pt x="12847" y="1940961"/>
                  </a:lnTo>
                  <a:cubicBezTo>
                    <a:pt x="9440" y="1940961"/>
                    <a:pt x="6172" y="1939607"/>
                    <a:pt x="3763" y="1937198"/>
                  </a:cubicBezTo>
                  <a:cubicBezTo>
                    <a:pt x="1354" y="1934788"/>
                    <a:pt x="0" y="1931521"/>
                    <a:pt x="0" y="1928114"/>
                  </a:cubicBezTo>
                  <a:lnTo>
                    <a:pt x="0" y="12847"/>
                  </a:lnTo>
                  <a:cubicBezTo>
                    <a:pt x="0" y="9440"/>
                    <a:pt x="1354" y="6172"/>
                    <a:pt x="3763" y="3763"/>
                  </a:cubicBezTo>
                  <a:cubicBezTo>
                    <a:pt x="6172" y="1354"/>
                    <a:pt x="9440" y="0"/>
                    <a:pt x="12847" y="0"/>
                  </a:cubicBezTo>
                  <a:close/>
                </a:path>
              </a:pathLst>
            </a:custGeom>
            <a:solidFill>
              <a:srgbClr val="000000">
                <a:alpha val="0"/>
              </a:srgbClr>
            </a:solidFill>
            <a:ln w="38100" cap="rnd">
              <a:solidFill>
                <a:srgbClr val="FFFFFF"/>
              </a:solidFill>
              <a:prstDash val="solid"/>
              <a:round/>
            </a:ln>
          </p:spPr>
        </p:sp>
        <p:sp>
          <p:nvSpPr>
            <p:cNvPr id="4" name="TextBox 4"/>
            <p:cNvSpPr txBox="1"/>
            <p:nvPr/>
          </p:nvSpPr>
          <p:spPr>
            <a:xfrm>
              <a:off x="0" y="-66675"/>
              <a:ext cx="4444059" cy="2007636"/>
            </a:xfrm>
            <a:prstGeom prst="rect">
              <a:avLst/>
            </a:prstGeom>
          </p:spPr>
          <p:txBody>
            <a:bodyPr lIns="50800" tIns="50800" rIns="50800" bIns="50800" rtlCol="0" anchor="ctr"/>
            <a:lstStyle/>
            <a:p>
              <a:pPr algn="ctr">
                <a:lnSpc>
                  <a:spcPts val="2808"/>
                </a:lnSpc>
              </a:pPr>
              <a:endParaRPr/>
            </a:p>
          </p:txBody>
        </p:sp>
      </p:grpSp>
      <p:sp>
        <p:nvSpPr>
          <p:cNvPr id="5" name="Freeform 5"/>
          <p:cNvSpPr/>
          <p:nvPr/>
        </p:nvSpPr>
        <p:spPr>
          <a:xfrm>
            <a:off x="3125011" y="2576845"/>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blipFill>
            <a:blip r:embed="rId2"/>
            <a:stretch>
              <a:fillRect/>
            </a:stretch>
          </a:blipFill>
        </p:spPr>
      </p:sp>
      <p:sp>
        <p:nvSpPr>
          <p:cNvPr id="6" name="Freeform 6"/>
          <p:cNvSpPr/>
          <p:nvPr/>
        </p:nvSpPr>
        <p:spPr>
          <a:xfrm>
            <a:off x="8497111" y="2576845"/>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blipFill>
            <a:blip r:embed="rId2"/>
            <a:stretch>
              <a:fillRect/>
            </a:stretch>
          </a:blipFill>
        </p:spPr>
      </p:sp>
      <p:sp>
        <p:nvSpPr>
          <p:cNvPr id="7" name="Freeform 7"/>
          <p:cNvSpPr/>
          <p:nvPr/>
        </p:nvSpPr>
        <p:spPr>
          <a:xfrm>
            <a:off x="14039804" y="2576845"/>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blipFill>
            <a:blip r:embed="rId3"/>
            <a:stretch>
              <a:fillRect/>
            </a:stretch>
          </a:blipFill>
        </p:spPr>
      </p:sp>
      <p:sp>
        <p:nvSpPr>
          <p:cNvPr id="8" name="Freeform 8"/>
          <p:cNvSpPr/>
          <p:nvPr/>
        </p:nvSpPr>
        <p:spPr>
          <a:xfrm>
            <a:off x="3125011" y="6359747"/>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blipFill>
            <a:blip r:embed="rId4"/>
            <a:stretch>
              <a:fillRect/>
            </a:stretch>
          </a:blipFill>
        </p:spPr>
      </p:sp>
      <p:sp>
        <p:nvSpPr>
          <p:cNvPr id="9" name="Freeform 9"/>
          <p:cNvSpPr/>
          <p:nvPr/>
        </p:nvSpPr>
        <p:spPr>
          <a:xfrm>
            <a:off x="8563786" y="6359747"/>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blipFill>
            <a:blip r:embed="rId4"/>
            <a:stretch>
              <a:fillRect/>
            </a:stretch>
          </a:blipFill>
        </p:spPr>
      </p:sp>
      <p:sp>
        <p:nvSpPr>
          <p:cNvPr id="10" name="Freeform 10"/>
          <p:cNvSpPr/>
          <p:nvPr/>
        </p:nvSpPr>
        <p:spPr>
          <a:xfrm>
            <a:off x="14002561" y="6359747"/>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blipFill>
            <a:blip r:embed="rId5"/>
            <a:stretch>
              <a:fillRect/>
            </a:stretch>
          </a:blipFill>
        </p:spPr>
      </p:sp>
      <p:sp>
        <p:nvSpPr>
          <p:cNvPr id="11" name="TextBox 11"/>
          <p:cNvSpPr txBox="1"/>
          <p:nvPr/>
        </p:nvSpPr>
        <p:spPr>
          <a:xfrm>
            <a:off x="3212641" y="2632090"/>
            <a:ext cx="452438" cy="432435"/>
          </a:xfrm>
          <a:prstGeom prst="rect">
            <a:avLst/>
          </a:prstGeom>
        </p:spPr>
        <p:txBody>
          <a:bodyPr lIns="0" tIns="0" rIns="0" bIns="0" rtlCol="0" anchor="t">
            <a:spAutoFit/>
          </a:bodyPr>
          <a:lstStyle/>
          <a:p>
            <a:pPr algn="ctr">
              <a:lnSpc>
                <a:spcPts val="3600"/>
              </a:lnSpc>
            </a:pPr>
            <a:r>
              <a:rPr lang="en-US" sz="2400" spc="-25">
                <a:solidFill>
                  <a:srgbClr val="000000"/>
                </a:solidFill>
                <a:latin typeface="Proxima Nova Bold"/>
                <a:ea typeface="Proxima Nova Bold"/>
                <a:cs typeface="Proxima Nova Bold"/>
                <a:sym typeface="Proxima Nova Bold"/>
              </a:rPr>
              <a:t>01</a:t>
            </a:r>
          </a:p>
        </p:txBody>
      </p:sp>
      <p:sp>
        <p:nvSpPr>
          <p:cNvPr id="12" name="TextBox 12"/>
          <p:cNvSpPr txBox="1"/>
          <p:nvPr/>
        </p:nvSpPr>
        <p:spPr>
          <a:xfrm>
            <a:off x="972361" y="3443620"/>
            <a:ext cx="4938712" cy="541401"/>
          </a:xfrm>
          <a:prstGeom prst="rect">
            <a:avLst/>
          </a:prstGeom>
        </p:spPr>
        <p:txBody>
          <a:bodyPr lIns="0" tIns="0" rIns="0" bIns="0" rtlCol="0" anchor="t">
            <a:spAutoFit/>
          </a:bodyPr>
          <a:lstStyle/>
          <a:p>
            <a:pPr algn="ctr">
              <a:lnSpc>
                <a:spcPts val="4422"/>
              </a:lnSpc>
            </a:pPr>
            <a:r>
              <a:rPr lang="en-US" sz="3300" spc="-85">
                <a:solidFill>
                  <a:srgbClr val="FAFAFA"/>
                </a:solidFill>
                <a:latin typeface="Proxima Nova Bold"/>
                <a:ea typeface="Proxima Nova Bold"/>
                <a:cs typeface="Proxima Nova Bold"/>
                <a:sym typeface="Proxima Nova Bold"/>
              </a:rPr>
              <a:t>Power BI</a:t>
            </a:r>
          </a:p>
        </p:txBody>
      </p:sp>
      <p:sp>
        <p:nvSpPr>
          <p:cNvPr id="13" name="TextBox 13"/>
          <p:cNvSpPr txBox="1"/>
          <p:nvPr/>
        </p:nvSpPr>
        <p:spPr>
          <a:xfrm>
            <a:off x="1029797" y="4081319"/>
            <a:ext cx="5167025" cy="2098929"/>
          </a:xfrm>
          <a:prstGeom prst="rect">
            <a:avLst/>
          </a:prstGeom>
        </p:spPr>
        <p:txBody>
          <a:bodyPr lIns="0" tIns="0" rIns="0" bIns="0" rtlCol="0" anchor="t">
            <a:spAutoFit/>
          </a:bodyPr>
          <a:lstStyle/>
          <a:p>
            <a:pPr marL="388620" lvl="1" indent="-194310" algn="l">
              <a:lnSpc>
                <a:spcPts val="2808"/>
              </a:lnSpc>
              <a:buFont typeface="Arial"/>
              <a:buChar char="•"/>
            </a:pPr>
            <a:r>
              <a:rPr lang="en-US" sz="1800">
                <a:solidFill>
                  <a:srgbClr val="F8F2ED"/>
                </a:solidFill>
                <a:latin typeface="Proxima Nova Bold"/>
                <a:ea typeface="Proxima Nova Bold"/>
                <a:cs typeface="Proxima Nova Bold"/>
                <a:sym typeface="Proxima Nova Bold"/>
              </a:rPr>
              <a:t>Robust data visualization &amp; interactive dashboards</a:t>
            </a:r>
          </a:p>
          <a:p>
            <a:pPr marL="388620" lvl="1" indent="-194310" algn="l">
              <a:lnSpc>
                <a:spcPts val="2808"/>
              </a:lnSpc>
              <a:buFont typeface="Arial"/>
              <a:buChar char="•"/>
            </a:pPr>
            <a:r>
              <a:rPr lang="en-US" sz="1800">
                <a:solidFill>
                  <a:srgbClr val="F8F2ED"/>
                </a:solidFill>
                <a:latin typeface="Proxima Nova Bold"/>
                <a:ea typeface="Proxima Nova Bold"/>
                <a:cs typeface="Proxima Nova Bold"/>
                <a:sym typeface="Proxima Nova Bold"/>
              </a:rPr>
              <a:t>Seamless Microsoft integration</a:t>
            </a:r>
          </a:p>
          <a:p>
            <a:pPr marL="388620" lvl="1" indent="-194310" algn="l">
              <a:lnSpc>
                <a:spcPts val="2808"/>
              </a:lnSpc>
              <a:buFont typeface="Arial"/>
              <a:buChar char="•"/>
            </a:pPr>
            <a:r>
              <a:rPr lang="en-US" sz="1800">
                <a:solidFill>
                  <a:srgbClr val="F8F2ED"/>
                </a:solidFill>
                <a:latin typeface="Proxima Nova Bold"/>
                <a:ea typeface="Proxima Nova Bold"/>
                <a:cs typeface="Proxima Nova Bold"/>
                <a:sym typeface="Proxima Nova Bold"/>
              </a:rPr>
              <a:t>Ideal for large enterprises needing real-time analytics</a:t>
            </a:r>
          </a:p>
          <a:p>
            <a:pPr algn="l">
              <a:lnSpc>
                <a:spcPts val="2808"/>
              </a:lnSpc>
            </a:pPr>
            <a:endParaRPr lang="en-US" sz="1800">
              <a:solidFill>
                <a:srgbClr val="F8F2ED"/>
              </a:solidFill>
              <a:latin typeface="Proxima Nova Bold"/>
              <a:ea typeface="Proxima Nova Bold"/>
              <a:cs typeface="Proxima Nova Bold"/>
              <a:sym typeface="Proxima Nova Bold"/>
            </a:endParaRPr>
          </a:p>
        </p:txBody>
      </p:sp>
      <p:sp>
        <p:nvSpPr>
          <p:cNvPr id="14" name="TextBox 14"/>
          <p:cNvSpPr txBox="1"/>
          <p:nvPr/>
        </p:nvSpPr>
        <p:spPr>
          <a:xfrm>
            <a:off x="8551880" y="2632090"/>
            <a:ext cx="500062" cy="432435"/>
          </a:xfrm>
          <a:prstGeom prst="rect">
            <a:avLst/>
          </a:prstGeom>
        </p:spPr>
        <p:txBody>
          <a:bodyPr lIns="0" tIns="0" rIns="0" bIns="0" rtlCol="0" anchor="t">
            <a:spAutoFit/>
          </a:bodyPr>
          <a:lstStyle/>
          <a:p>
            <a:pPr algn="ctr">
              <a:lnSpc>
                <a:spcPts val="3600"/>
              </a:lnSpc>
            </a:pPr>
            <a:r>
              <a:rPr lang="en-US" sz="2400" spc="-25">
                <a:solidFill>
                  <a:srgbClr val="000000"/>
                </a:solidFill>
                <a:latin typeface="Proxima Nova Bold"/>
                <a:ea typeface="Proxima Nova Bold"/>
                <a:cs typeface="Proxima Nova Bold"/>
                <a:sym typeface="Proxima Nova Bold"/>
              </a:rPr>
              <a:t>02</a:t>
            </a:r>
          </a:p>
        </p:txBody>
      </p:sp>
      <p:sp>
        <p:nvSpPr>
          <p:cNvPr id="15" name="TextBox 15"/>
          <p:cNvSpPr txBox="1"/>
          <p:nvPr/>
        </p:nvSpPr>
        <p:spPr>
          <a:xfrm>
            <a:off x="6341223" y="3443620"/>
            <a:ext cx="4938712" cy="541401"/>
          </a:xfrm>
          <a:prstGeom prst="rect">
            <a:avLst/>
          </a:prstGeom>
        </p:spPr>
        <p:txBody>
          <a:bodyPr lIns="0" tIns="0" rIns="0" bIns="0" rtlCol="0" anchor="t">
            <a:spAutoFit/>
          </a:bodyPr>
          <a:lstStyle/>
          <a:p>
            <a:pPr algn="ctr">
              <a:lnSpc>
                <a:spcPts val="4422"/>
              </a:lnSpc>
            </a:pPr>
            <a:r>
              <a:rPr lang="en-US" sz="3300" spc="-85">
                <a:solidFill>
                  <a:srgbClr val="F5F4F4"/>
                </a:solidFill>
                <a:latin typeface="Proxima Nova Bold"/>
                <a:ea typeface="Proxima Nova Bold"/>
                <a:cs typeface="Proxima Nova Bold"/>
                <a:sym typeface="Proxima Nova Bold"/>
              </a:rPr>
              <a:t>Tableau</a:t>
            </a:r>
          </a:p>
        </p:txBody>
      </p:sp>
      <p:sp>
        <p:nvSpPr>
          <p:cNvPr id="16" name="TextBox 16"/>
          <p:cNvSpPr txBox="1"/>
          <p:nvPr/>
        </p:nvSpPr>
        <p:spPr>
          <a:xfrm>
            <a:off x="6374560" y="4081319"/>
            <a:ext cx="5400675" cy="2098929"/>
          </a:xfrm>
          <a:prstGeom prst="rect">
            <a:avLst/>
          </a:prstGeom>
        </p:spPr>
        <p:txBody>
          <a:bodyPr lIns="0" tIns="0" rIns="0" bIns="0" rtlCol="0" anchor="t">
            <a:spAutoFit/>
          </a:bodyPr>
          <a:lstStyle/>
          <a:p>
            <a:pPr marL="388620" lvl="1" indent="-194310" algn="l">
              <a:lnSpc>
                <a:spcPts val="2808"/>
              </a:lnSpc>
              <a:buFont typeface="Arial"/>
              <a:buChar char="•"/>
            </a:pPr>
            <a:r>
              <a:rPr lang="en-US" sz="1800">
                <a:solidFill>
                  <a:srgbClr val="FCF7F7"/>
                </a:solidFill>
                <a:latin typeface="Proxima Nova Bold"/>
                <a:ea typeface="Proxima Nova Bold"/>
                <a:cs typeface="Proxima Nova Bold"/>
                <a:sym typeface="Proxima Nova Bold"/>
              </a:rPr>
              <a:t>Advanced visualization with a user-friendly interface</a:t>
            </a:r>
          </a:p>
          <a:p>
            <a:pPr marL="388620" lvl="1" indent="-194310" algn="l">
              <a:lnSpc>
                <a:spcPts val="2808"/>
              </a:lnSpc>
              <a:buFont typeface="Arial"/>
              <a:buChar char="•"/>
            </a:pPr>
            <a:r>
              <a:rPr lang="en-US" sz="1800">
                <a:solidFill>
                  <a:srgbClr val="FCF7F7"/>
                </a:solidFill>
                <a:latin typeface="Proxima Nova Bold"/>
                <a:ea typeface="Proxima Nova Bold"/>
                <a:cs typeface="Proxima Nova Bold"/>
                <a:sym typeface="Proxima Nova Bold"/>
              </a:rPr>
              <a:t>Supports diverse data sources</a:t>
            </a:r>
          </a:p>
          <a:p>
            <a:pPr marL="388620" lvl="1" indent="-194310" algn="l">
              <a:lnSpc>
                <a:spcPts val="2808"/>
              </a:lnSpc>
              <a:buFont typeface="Arial"/>
              <a:buChar char="•"/>
            </a:pPr>
            <a:r>
              <a:rPr lang="en-US" sz="1800">
                <a:solidFill>
                  <a:srgbClr val="FCF7F7"/>
                </a:solidFill>
                <a:latin typeface="Proxima Nova Bold"/>
                <a:ea typeface="Proxima Nova Bold"/>
                <a:cs typeface="Proxima Nova Bold"/>
                <a:sym typeface="Proxima Nova Bold"/>
              </a:rPr>
              <a:t>Best for deep data exploration &amp; complex visuals</a:t>
            </a:r>
          </a:p>
          <a:p>
            <a:pPr algn="l">
              <a:lnSpc>
                <a:spcPts val="2808"/>
              </a:lnSpc>
            </a:pPr>
            <a:endParaRPr lang="en-US" sz="1800">
              <a:solidFill>
                <a:srgbClr val="FCF7F7"/>
              </a:solidFill>
              <a:latin typeface="Proxima Nova Bold"/>
              <a:ea typeface="Proxima Nova Bold"/>
              <a:cs typeface="Proxima Nova Bold"/>
              <a:sym typeface="Proxima Nova Bold"/>
            </a:endParaRPr>
          </a:p>
        </p:txBody>
      </p:sp>
      <p:sp>
        <p:nvSpPr>
          <p:cNvPr id="17" name="TextBox 17"/>
          <p:cNvSpPr txBox="1"/>
          <p:nvPr/>
        </p:nvSpPr>
        <p:spPr>
          <a:xfrm>
            <a:off x="14121623" y="2632090"/>
            <a:ext cx="490538" cy="432435"/>
          </a:xfrm>
          <a:prstGeom prst="rect">
            <a:avLst/>
          </a:prstGeom>
        </p:spPr>
        <p:txBody>
          <a:bodyPr lIns="0" tIns="0" rIns="0" bIns="0" rtlCol="0" anchor="t">
            <a:spAutoFit/>
          </a:bodyPr>
          <a:lstStyle/>
          <a:p>
            <a:pPr algn="ctr">
              <a:lnSpc>
                <a:spcPts val="3600"/>
              </a:lnSpc>
            </a:pPr>
            <a:r>
              <a:rPr lang="en-US" sz="2400" spc="-25">
                <a:solidFill>
                  <a:srgbClr val="000000"/>
                </a:solidFill>
                <a:latin typeface="Proxima Nova Bold"/>
                <a:ea typeface="Proxima Nova Bold"/>
                <a:cs typeface="Proxima Nova Bold"/>
                <a:sym typeface="Proxima Nova Bold"/>
              </a:rPr>
              <a:t>03</a:t>
            </a:r>
          </a:p>
        </p:txBody>
      </p:sp>
      <p:sp>
        <p:nvSpPr>
          <p:cNvPr id="18" name="TextBox 18"/>
          <p:cNvSpPr txBox="1"/>
          <p:nvPr/>
        </p:nvSpPr>
        <p:spPr>
          <a:xfrm>
            <a:off x="11880772" y="3443620"/>
            <a:ext cx="4938712" cy="541401"/>
          </a:xfrm>
          <a:prstGeom prst="rect">
            <a:avLst/>
          </a:prstGeom>
        </p:spPr>
        <p:txBody>
          <a:bodyPr lIns="0" tIns="0" rIns="0" bIns="0" rtlCol="0" anchor="t">
            <a:spAutoFit/>
          </a:bodyPr>
          <a:lstStyle/>
          <a:p>
            <a:pPr algn="ctr">
              <a:lnSpc>
                <a:spcPts val="4422"/>
              </a:lnSpc>
            </a:pPr>
            <a:r>
              <a:rPr lang="en-US" sz="3300" spc="-85">
                <a:solidFill>
                  <a:srgbClr val="F3F2F2"/>
                </a:solidFill>
                <a:latin typeface="Proxima Nova Bold"/>
                <a:ea typeface="Proxima Nova Bold"/>
                <a:cs typeface="Proxima Nova Bold"/>
                <a:sym typeface="Proxima Nova Bold"/>
              </a:rPr>
              <a:t>Metabase</a:t>
            </a:r>
          </a:p>
        </p:txBody>
      </p:sp>
      <p:sp>
        <p:nvSpPr>
          <p:cNvPr id="19" name="TextBox 19"/>
          <p:cNvSpPr txBox="1"/>
          <p:nvPr/>
        </p:nvSpPr>
        <p:spPr>
          <a:xfrm>
            <a:off x="12041746" y="4081319"/>
            <a:ext cx="5196838" cy="1394079"/>
          </a:xfrm>
          <a:prstGeom prst="rect">
            <a:avLst/>
          </a:prstGeom>
        </p:spPr>
        <p:txBody>
          <a:bodyPr lIns="0" tIns="0" rIns="0" bIns="0" rtlCol="0" anchor="t">
            <a:spAutoFit/>
          </a:bodyPr>
          <a:lstStyle/>
          <a:p>
            <a:pPr marL="388620" lvl="1" indent="-194310" algn="l">
              <a:lnSpc>
                <a:spcPts val="2808"/>
              </a:lnSpc>
              <a:buFont typeface="Arial"/>
              <a:buChar char="•"/>
            </a:pPr>
            <a:r>
              <a:rPr lang="en-US" sz="1800">
                <a:solidFill>
                  <a:srgbClr val="F5F4F4"/>
                </a:solidFill>
                <a:latin typeface="Proxima Nova Bold"/>
                <a:ea typeface="Proxima Nova Bold"/>
                <a:cs typeface="Proxima Nova Bold"/>
                <a:sym typeface="Proxima Nova Bold"/>
              </a:rPr>
              <a:t>Cost-effective, open-source BI tool</a:t>
            </a:r>
          </a:p>
          <a:p>
            <a:pPr marL="388620" lvl="1" indent="-194310" algn="l">
              <a:lnSpc>
                <a:spcPts val="2808"/>
              </a:lnSpc>
              <a:buFont typeface="Arial"/>
              <a:buChar char="•"/>
            </a:pPr>
            <a:r>
              <a:rPr lang="en-US" sz="1800">
                <a:solidFill>
                  <a:srgbClr val="F5F4F4"/>
                </a:solidFill>
                <a:latin typeface="Proxima Nova Bold"/>
                <a:ea typeface="Proxima Nova Bold"/>
                <a:cs typeface="Proxima Nova Bold"/>
                <a:sym typeface="Proxima Nova Bold"/>
              </a:rPr>
              <a:t>SQL-friendly, easy setup</a:t>
            </a:r>
          </a:p>
          <a:p>
            <a:pPr marL="388620" lvl="1" indent="-194310" algn="l">
              <a:lnSpc>
                <a:spcPts val="2808"/>
              </a:lnSpc>
              <a:buFont typeface="Arial"/>
              <a:buChar char="•"/>
            </a:pPr>
            <a:r>
              <a:rPr lang="en-US" sz="1800">
                <a:solidFill>
                  <a:srgbClr val="F5F4F4"/>
                </a:solidFill>
                <a:latin typeface="Proxima Nova Bold"/>
                <a:ea typeface="Proxima Nova Bold"/>
                <a:cs typeface="Proxima Nova Bold"/>
                <a:sym typeface="Proxima Nova Bold"/>
              </a:rPr>
              <a:t>Suitable for small to medium businesses</a:t>
            </a:r>
          </a:p>
          <a:p>
            <a:pPr algn="l">
              <a:lnSpc>
                <a:spcPts val="2808"/>
              </a:lnSpc>
            </a:pPr>
            <a:endParaRPr lang="en-US" sz="1800">
              <a:solidFill>
                <a:srgbClr val="F5F4F4"/>
              </a:solidFill>
              <a:latin typeface="Proxima Nova Bold"/>
              <a:ea typeface="Proxima Nova Bold"/>
              <a:cs typeface="Proxima Nova Bold"/>
              <a:sym typeface="Proxima Nova Bold"/>
            </a:endParaRPr>
          </a:p>
        </p:txBody>
      </p:sp>
      <p:sp>
        <p:nvSpPr>
          <p:cNvPr id="20" name="TextBox 20"/>
          <p:cNvSpPr txBox="1"/>
          <p:nvPr/>
        </p:nvSpPr>
        <p:spPr>
          <a:xfrm>
            <a:off x="3184066" y="6418373"/>
            <a:ext cx="509588" cy="432435"/>
          </a:xfrm>
          <a:prstGeom prst="rect">
            <a:avLst/>
          </a:prstGeom>
        </p:spPr>
        <p:txBody>
          <a:bodyPr lIns="0" tIns="0" rIns="0" bIns="0" rtlCol="0" anchor="t">
            <a:spAutoFit/>
          </a:bodyPr>
          <a:lstStyle/>
          <a:p>
            <a:pPr algn="ctr">
              <a:lnSpc>
                <a:spcPts val="3600"/>
              </a:lnSpc>
            </a:pPr>
            <a:r>
              <a:rPr lang="en-US" sz="2400" spc="-25">
                <a:solidFill>
                  <a:srgbClr val="000000"/>
                </a:solidFill>
                <a:latin typeface="Proxima Nova Bold"/>
                <a:ea typeface="Proxima Nova Bold"/>
                <a:cs typeface="Proxima Nova Bold"/>
                <a:sym typeface="Proxima Nova Bold"/>
              </a:rPr>
              <a:t>04</a:t>
            </a:r>
          </a:p>
        </p:txBody>
      </p:sp>
      <p:sp>
        <p:nvSpPr>
          <p:cNvPr id="21" name="TextBox 21"/>
          <p:cNvSpPr txBox="1"/>
          <p:nvPr/>
        </p:nvSpPr>
        <p:spPr>
          <a:xfrm>
            <a:off x="972361" y="7226522"/>
            <a:ext cx="4938712" cy="541401"/>
          </a:xfrm>
          <a:prstGeom prst="rect">
            <a:avLst/>
          </a:prstGeom>
        </p:spPr>
        <p:txBody>
          <a:bodyPr lIns="0" tIns="0" rIns="0" bIns="0" rtlCol="0" anchor="t">
            <a:spAutoFit/>
          </a:bodyPr>
          <a:lstStyle/>
          <a:p>
            <a:pPr algn="ctr">
              <a:lnSpc>
                <a:spcPts val="4422"/>
              </a:lnSpc>
            </a:pPr>
            <a:r>
              <a:rPr lang="en-US" sz="3300" spc="-85">
                <a:solidFill>
                  <a:srgbClr val="F8F7F7"/>
                </a:solidFill>
                <a:latin typeface="Proxima Nova Bold"/>
                <a:ea typeface="Proxima Nova Bold"/>
                <a:cs typeface="Proxima Nova Bold"/>
                <a:sym typeface="Proxima Nova Bold"/>
              </a:rPr>
              <a:t>Notion</a:t>
            </a:r>
          </a:p>
        </p:txBody>
      </p:sp>
      <p:sp>
        <p:nvSpPr>
          <p:cNvPr id="22" name="TextBox 22"/>
          <p:cNvSpPr txBox="1"/>
          <p:nvPr/>
        </p:nvSpPr>
        <p:spPr>
          <a:xfrm>
            <a:off x="972361" y="7864221"/>
            <a:ext cx="5358098" cy="1394079"/>
          </a:xfrm>
          <a:prstGeom prst="rect">
            <a:avLst/>
          </a:prstGeom>
        </p:spPr>
        <p:txBody>
          <a:bodyPr lIns="0" tIns="0" rIns="0" bIns="0" rtlCol="0" anchor="t">
            <a:spAutoFit/>
          </a:bodyPr>
          <a:lstStyle/>
          <a:p>
            <a:pPr marL="388620" lvl="1" indent="-194310" algn="l">
              <a:lnSpc>
                <a:spcPts val="2808"/>
              </a:lnSpc>
              <a:buFont typeface="Arial"/>
              <a:buChar char="•"/>
            </a:pPr>
            <a:r>
              <a:rPr lang="en-US" sz="1800">
                <a:solidFill>
                  <a:srgbClr val="FAF9F9"/>
                </a:solidFill>
                <a:latin typeface="Proxima Nova Bold"/>
                <a:ea typeface="Proxima Nova Bold"/>
                <a:cs typeface="Proxima Nova Bold"/>
                <a:sym typeface="Proxima Nova Bold"/>
              </a:rPr>
              <a:t>Combines note-taking, task management, &amp; light analytics</a:t>
            </a:r>
          </a:p>
          <a:p>
            <a:pPr marL="388620" lvl="1" indent="-194310" algn="l">
              <a:lnSpc>
                <a:spcPts val="2808"/>
              </a:lnSpc>
              <a:buFont typeface="Arial"/>
              <a:buChar char="•"/>
            </a:pPr>
            <a:r>
              <a:rPr lang="en-US" sz="1800">
                <a:solidFill>
                  <a:srgbClr val="FAF9F9"/>
                </a:solidFill>
                <a:latin typeface="Proxima Nova Bold"/>
                <a:ea typeface="Proxima Nova Bold"/>
                <a:cs typeface="Proxima Nova Bold"/>
                <a:sym typeface="Proxima Nova Bold"/>
              </a:rPr>
              <a:t>Versatile for lightweight analysis</a:t>
            </a:r>
          </a:p>
          <a:p>
            <a:pPr marL="388620" lvl="1" indent="-194310" algn="l">
              <a:lnSpc>
                <a:spcPts val="2808"/>
              </a:lnSpc>
              <a:buFont typeface="Arial"/>
              <a:buChar char="•"/>
            </a:pPr>
            <a:r>
              <a:rPr lang="en-US" sz="1800" spc="-1">
                <a:solidFill>
                  <a:srgbClr val="FAF9F9"/>
                </a:solidFill>
                <a:latin typeface="Proxima Nova Bold"/>
                <a:ea typeface="Proxima Nova Bold"/>
                <a:cs typeface="Proxima Nova Bold"/>
                <a:sym typeface="Proxima Nova Bold"/>
              </a:rPr>
              <a:t>Ideal for startups or small teams</a:t>
            </a:r>
          </a:p>
        </p:txBody>
      </p:sp>
      <p:sp>
        <p:nvSpPr>
          <p:cNvPr id="23" name="TextBox 23"/>
          <p:cNvSpPr txBox="1"/>
          <p:nvPr/>
        </p:nvSpPr>
        <p:spPr>
          <a:xfrm>
            <a:off x="8627222" y="6418373"/>
            <a:ext cx="500062" cy="432435"/>
          </a:xfrm>
          <a:prstGeom prst="rect">
            <a:avLst/>
          </a:prstGeom>
        </p:spPr>
        <p:txBody>
          <a:bodyPr lIns="0" tIns="0" rIns="0" bIns="0" rtlCol="0" anchor="t">
            <a:spAutoFit/>
          </a:bodyPr>
          <a:lstStyle/>
          <a:p>
            <a:pPr algn="ctr">
              <a:lnSpc>
                <a:spcPts val="3600"/>
              </a:lnSpc>
            </a:pPr>
            <a:r>
              <a:rPr lang="en-US" sz="2400" spc="-25">
                <a:solidFill>
                  <a:srgbClr val="000000"/>
                </a:solidFill>
                <a:latin typeface="Proxima Nova Bold"/>
                <a:ea typeface="Proxima Nova Bold"/>
                <a:cs typeface="Proxima Nova Bold"/>
                <a:sym typeface="Proxima Nova Bold"/>
              </a:rPr>
              <a:t>05</a:t>
            </a:r>
          </a:p>
        </p:txBody>
      </p:sp>
      <p:sp>
        <p:nvSpPr>
          <p:cNvPr id="24" name="TextBox 24"/>
          <p:cNvSpPr txBox="1"/>
          <p:nvPr/>
        </p:nvSpPr>
        <p:spPr>
          <a:xfrm>
            <a:off x="6407898" y="7226522"/>
            <a:ext cx="4938712" cy="541401"/>
          </a:xfrm>
          <a:prstGeom prst="rect">
            <a:avLst/>
          </a:prstGeom>
        </p:spPr>
        <p:txBody>
          <a:bodyPr lIns="0" tIns="0" rIns="0" bIns="0" rtlCol="0" anchor="t">
            <a:spAutoFit/>
          </a:bodyPr>
          <a:lstStyle/>
          <a:p>
            <a:pPr algn="ctr">
              <a:lnSpc>
                <a:spcPts val="4422"/>
              </a:lnSpc>
            </a:pPr>
            <a:r>
              <a:rPr lang="en-US" sz="3300" spc="-85">
                <a:solidFill>
                  <a:srgbClr val="F9F5F5"/>
                </a:solidFill>
                <a:latin typeface="Proxima Nova Bold"/>
                <a:ea typeface="Proxima Nova Bold"/>
                <a:cs typeface="Proxima Nova Bold"/>
                <a:sym typeface="Proxima Nova Bold"/>
              </a:rPr>
              <a:t>Qlik Sense</a:t>
            </a:r>
          </a:p>
        </p:txBody>
      </p:sp>
      <p:sp>
        <p:nvSpPr>
          <p:cNvPr id="25" name="TextBox 25"/>
          <p:cNvSpPr txBox="1"/>
          <p:nvPr/>
        </p:nvSpPr>
        <p:spPr>
          <a:xfrm>
            <a:off x="6407898" y="7864221"/>
            <a:ext cx="5300662" cy="1394079"/>
          </a:xfrm>
          <a:prstGeom prst="rect">
            <a:avLst/>
          </a:prstGeom>
        </p:spPr>
        <p:txBody>
          <a:bodyPr lIns="0" tIns="0" rIns="0" bIns="0" rtlCol="0" anchor="t">
            <a:spAutoFit/>
          </a:bodyPr>
          <a:lstStyle/>
          <a:p>
            <a:pPr marL="388620" lvl="1" indent="-194310" algn="l">
              <a:lnSpc>
                <a:spcPts val="2808"/>
              </a:lnSpc>
              <a:buFont typeface="Arial"/>
              <a:buChar char="•"/>
            </a:pPr>
            <a:r>
              <a:rPr lang="en-US" sz="1800">
                <a:solidFill>
                  <a:srgbClr val="F4F0F0"/>
                </a:solidFill>
                <a:latin typeface="Proxima Nova Bold"/>
                <a:ea typeface="Proxima Nova Bold"/>
                <a:cs typeface="Proxima Nova Bold"/>
                <a:sym typeface="Proxima Nova Bold"/>
              </a:rPr>
              <a:t>Self-service analytics with an associative model</a:t>
            </a:r>
          </a:p>
          <a:p>
            <a:pPr marL="388620" lvl="1" indent="-194310" algn="l">
              <a:lnSpc>
                <a:spcPts val="2808"/>
              </a:lnSpc>
              <a:buFont typeface="Arial"/>
              <a:buChar char="•"/>
            </a:pPr>
            <a:r>
              <a:rPr lang="en-US" sz="1800">
                <a:solidFill>
                  <a:srgbClr val="F4F0F0"/>
                </a:solidFill>
                <a:latin typeface="Proxima Nova Bold"/>
                <a:ea typeface="Proxima Nova Bold"/>
                <a:cs typeface="Proxima Nova Bold"/>
                <a:sym typeface="Proxima Nova Bold"/>
              </a:rPr>
              <a:t>Integrates with multiple data sources</a:t>
            </a:r>
          </a:p>
          <a:p>
            <a:pPr marL="388620" lvl="1" indent="-194310" algn="l">
              <a:lnSpc>
                <a:spcPts val="2808"/>
              </a:lnSpc>
              <a:buFont typeface="Arial"/>
              <a:buChar char="•"/>
            </a:pPr>
            <a:r>
              <a:rPr lang="en-US" sz="1800">
                <a:solidFill>
                  <a:srgbClr val="F4F0F0"/>
                </a:solidFill>
                <a:latin typeface="Proxima Nova Bold"/>
                <a:ea typeface="Proxima Nova Bold"/>
                <a:cs typeface="Proxima Nova Bold"/>
                <a:sym typeface="Proxima Nova Bold"/>
              </a:rPr>
              <a:t>Great for flexible, large-scale data exploration</a:t>
            </a:r>
          </a:p>
          <a:p>
            <a:pPr algn="l">
              <a:lnSpc>
                <a:spcPts val="2808"/>
              </a:lnSpc>
            </a:pPr>
            <a:endParaRPr lang="en-US" sz="1800">
              <a:solidFill>
                <a:srgbClr val="F4F0F0"/>
              </a:solidFill>
              <a:latin typeface="Proxima Nova Bold"/>
              <a:ea typeface="Proxima Nova Bold"/>
              <a:cs typeface="Proxima Nova Bold"/>
              <a:sym typeface="Proxima Nova Bold"/>
            </a:endParaRPr>
          </a:p>
        </p:txBody>
      </p:sp>
      <p:sp>
        <p:nvSpPr>
          <p:cNvPr id="26" name="TextBox 26"/>
          <p:cNvSpPr txBox="1"/>
          <p:nvPr/>
        </p:nvSpPr>
        <p:spPr>
          <a:xfrm>
            <a:off x="14057330" y="6414992"/>
            <a:ext cx="500062" cy="432435"/>
          </a:xfrm>
          <a:prstGeom prst="rect">
            <a:avLst/>
          </a:prstGeom>
        </p:spPr>
        <p:txBody>
          <a:bodyPr lIns="0" tIns="0" rIns="0" bIns="0" rtlCol="0" anchor="t">
            <a:spAutoFit/>
          </a:bodyPr>
          <a:lstStyle/>
          <a:p>
            <a:pPr algn="ctr">
              <a:lnSpc>
                <a:spcPts val="3600"/>
              </a:lnSpc>
            </a:pPr>
            <a:r>
              <a:rPr lang="en-US" sz="2400" spc="-25">
                <a:solidFill>
                  <a:srgbClr val="000000"/>
                </a:solidFill>
                <a:latin typeface="Proxima Nova Bold"/>
                <a:ea typeface="Proxima Nova Bold"/>
                <a:cs typeface="Proxima Nova Bold"/>
                <a:sym typeface="Proxima Nova Bold"/>
              </a:rPr>
              <a:t>06</a:t>
            </a:r>
          </a:p>
        </p:txBody>
      </p:sp>
      <p:sp>
        <p:nvSpPr>
          <p:cNvPr id="27" name="TextBox 27"/>
          <p:cNvSpPr txBox="1"/>
          <p:nvPr/>
        </p:nvSpPr>
        <p:spPr>
          <a:xfrm>
            <a:off x="11843528" y="7226522"/>
            <a:ext cx="4938712" cy="541401"/>
          </a:xfrm>
          <a:prstGeom prst="rect">
            <a:avLst/>
          </a:prstGeom>
        </p:spPr>
        <p:txBody>
          <a:bodyPr lIns="0" tIns="0" rIns="0" bIns="0" rtlCol="0" anchor="t">
            <a:spAutoFit/>
          </a:bodyPr>
          <a:lstStyle/>
          <a:p>
            <a:pPr algn="ctr">
              <a:lnSpc>
                <a:spcPts val="4422"/>
              </a:lnSpc>
            </a:pPr>
            <a:r>
              <a:rPr lang="en-US" sz="3300" spc="-85">
                <a:solidFill>
                  <a:srgbClr val="FAF9F9"/>
                </a:solidFill>
                <a:latin typeface="Proxima Nova Bold"/>
                <a:ea typeface="Proxima Nova Bold"/>
                <a:cs typeface="Proxima Nova Bold"/>
                <a:sym typeface="Proxima Nova Bold"/>
              </a:rPr>
              <a:t>Looker</a:t>
            </a:r>
          </a:p>
        </p:txBody>
      </p:sp>
      <p:sp>
        <p:nvSpPr>
          <p:cNvPr id="28" name="TextBox 28"/>
          <p:cNvSpPr txBox="1"/>
          <p:nvPr/>
        </p:nvSpPr>
        <p:spPr>
          <a:xfrm>
            <a:off x="12004503" y="7864221"/>
            <a:ext cx="5311137" cy="1394079"/>
          </a:xfrm>
          <a:prstGeom prst="rect">
            <a:avLst/>
          </a:prstGeom>
        </p:spPr>
        <p:txBody>
          <a:bodyPr lIns="0" tIns="0" rIns="0" bIns="0" rtlCol="0" anchor="t">
            <a:spAutoFit/>
          </a:bodyPr>
          <a:lstStyle/>
          <a:p>
            <a:pPr marL="388620" lvl="1" indent="-194310" algn="l">
              <a:lnSpc>
                <a:spcPts val="2808"/>
              </a:lnSpc>
              <a:buFont typeface="Arial"/>
              <a:buChar char="•"/>
            </a:pPr>
            <a:r>
              <a:rPr lang="en-US" sz="1800">
                <a:solidFill>
                  <a:srgbClr val="F3F2F2"/>
                </a:solidFill>
                <a:latin typeface="Proxima Nova Bold"/>
                <a:ea typeface="Proxima Nova Bold"/>
                <a:cs typeface="Proxima Nova Bold"/>
                <a:sym typeface="Proxima Nova Bold"/>
              </a:rPr>
              <a:t>Powerful data modeling &amp; real-time dashboards</a:t>
            </a:r>
          </a:p>
          <a:p>
            <a:pPr marL="388620" lvl="1" indent="-194310" algn="l">
              <a:lnSpc>
                <a:spcPts val="2808"/>
              </a:lnSpc>
              <a:buFont typeface="Arial"/>
              <a:buChar char="•"/>
            </a:pPr>
            <a:r>
              <a:rPr lang="en-US" sz="1800">
                <a:solidFill>
                  <a:srgbClr val="F3F2F2"/>
                </a:solidFill>
                <a:latin typeface="Proxima Nova Bold"/>
                <a:ea typeface="Proxima Nova Bold"/>
                <a:cs typeface="Proxima Nova Bold"/>
                <a:sym typeface="Proxima Nova Bold"/>
              </a:rPr>
              <a:t>Integrates with Google Cloud</a:t>
            </a:r>
          </a:p>
          <a:p>
            <a:pPr marL="388620" lvl="1" indent="-194310" algn="l">
              <a:lnSpc>
                <a:spcPts val="2808"/>
              </a:lnSpc>
              <a:buFont typeface="Arial"/>
              <a:buChar char="•"/>
            </a:pPr>
            <a:r>
              <a:rPr lang="en-US" sz="1800">
                <a:solidFill>
                  <a:srgbClr val="F3F2F2"/>
                </a:solidFill>
                <a:latin typeface="Proxima Nova Bold"/>
                <a:ea typeface="Proxima Nova Bold"/>
                <a:cs typeface="Proxima Nova Bold"/>
                <a:sym typeface="Proxima Nova Bold"/>
              </a:rPr>
              <a:t>Perfect for cloud-reliant businesses</a:t>
            </a:r>
          </a:p>
          <a:p>
            <a:pPr algn="l">
              <a:lnSpc>
                <a:spcPts val="2808"/>
              </a:lnSpc>
            </a:pPr>
            <a:endParaRPr lang="en-US" sz="1800">
              <a:solidFill>
                <a:srgbClr val="F3F2F2"/>
              </a:solidFill>
              <a:latin typeface="Proxima Nova Bold"/>
              <a:ea typeface="Proxima Nova Bold"/>
              <a:cs typeface="Proxima Nova Bold"/>
              <a:sym typeface="Proxima Nova Bold"/>
            </a:endParaRPr>
          </a:p>
        </p:txBody>
      </p:sp>
      <p:sp>
        <p:nvSpPr>
          <p:cNvPr id="29" name="TextBox 29"/>
          <p:cNvSpPr txBox="1"/>
          <p:nvPr/>
        </p:nvSpPr>
        <p:spPr>
          <a:xfrm>
            <a:off x="736617" y="1215263"/>
            <a:ext cx="16873538" cy="699135"/>
          </a:xfrm>
          <a:prstGeom prst="rect">
            <a:avLst/>
          </a:prstGeom>
        </p:spPr>
        <p:txBody>
          <a:bodyPr lIns="0" tIns="0" rIns="0" bIns="0" rtlCol="0" anchor="t">
            <a:spAutoFit/>
          </a:bodyPr>
          <a:lstStyle/>
          <a:p>
            <a:pPr algn="l">
              <a:lnSpc>
                <a:spcPts val="5460"/>
              </a:lnSpc>
            </a:pPr>
            <a:r>
              <a:rPr lang="en-US" sz="4200" spc="-107">
                <a:solidFill>
                  <a:srgbClr val="F8F2ED"/>
                </a:solidFill>
                <a:latin typeface="Helios Extended Bold"/>
                <a:ea typeface="Helios Extended Bold"/>
                <a:cs typeface="Helios Extended Bold"/>
                <a:sym typeface="Helios Extended Bold"/>
              </a:rPr>
              <a:t>Business Analysis Tools: The Available Options</a:t>
            </a:r>
          </a:p>
        </p:txBody>
      </p:sp>
      <p:sp>
        <p:nvSpPr>
          <p:cNvPr id="30" name="Freeform 30"/>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Freeform 31"/>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8">
              <a:alphaModFix amt="13000"/>
              <a:extLst>
                <a:ext uri="{96DAC541-7B7A-43D3-8B79-37D633B846F1}">
                  <asvg:svgBlip xmlns:asvg="http://schemas.microsoft.com/office/drawing/2016/SVG/main" r:embed="rId9"/>
                </a:ext>
              </a:extLst>
            </a:blip>
            <a:stretch>
              <a:fillRect/>
            </a:stretch>
          </a:blipFill>
        </p:spPr>
      </p:sp>
      <p:grpSp>
        <p:nvGrpSpPr>
          <p:cNvPr id="32" name="Group 32"/>
          <p:cNvGrpSpPr/>
          <p:nvPr/>
        </p:nvGrpSpPr>
        <p:grpSpPr>
          <a:xfrm>
            <a:off x="14002560" y="-16307"/>
            <a:ext cx="4285440" cy="1189908"/>
            <a:chOff x="0" y="0"/>
            <a:chExt cx="1509080" cy="419015"/>
          </a:xfrm>
        </p:grpSpPr>
        <p:sp>
          <p:nvSpPr>
            <p:cNvPr id="33" name="Freeform 33"/>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34" name="TextBox 34"/>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35" name="Freeform 35"/>
          <p:cNvSpPr/>
          <p:nvPr/>
        </p:nvSpPr>
        <p:spPr>
          <a:xfrm>
            <a:off x="14142828" y="53806"/>
            <a:ext cx="3988789" cy="1049681"/>
          </a:xfrm>
          <a:custGeom>
            <a:avLst/>
            <a:gdLst/>
            <a:ahLst/>
            <a:cxnLst/>
            <a:rect l="l" t="t" r="r" b="b"/>
            <a:pathLst>
              <a:path w="3988789" h="1049681">
                <a:moveTo>
                  <a:pt x="0" y="0"/>
                </a:moveTo>
                <a:lnTo>
                  <a:pt x="3988789" y="0"/>
                </a:lnTo>
                <a:lnTo>
                  <a:pt x="3988789" y="1049681"/>
                </a:lnTo>
                <a:lnTo>
                  <a:pt x="0" y="1049681"/>
                </a:lnTo>
                <a:lnTo>
                  <a:pt x="0" y="0"/>
                </a:lnTo>
                <a:close/>
              </a:path>
            </a:pathLst>
          </a:custGeom>
          <a:blipFill>
            <a:blip r:embed="rId10"/>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Freeform 2"/>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25464" y="1935480"/>
            <a:ext cx="14899871" cy="8351520"/>
          </a:xfrm>
          <a:custGeom>
            <a:avLst/>
            <a:gdLst/>
            <a:ahLst/>
            <a:cxnLst/>
            <a:rect l="l" t="t" r="r" b="b"/>
            <a:pathLst>
              <a:path w="14899871" h="8351520">
                <a:moveTo>
                  <a:pt x="0" y="0"/>
                </a:moveTo>
                <a:lnTo>
                  <a:pt x="14899871" y="0"/>
                </a:lnTo>
                <a:lnTo>
                  <a:pt x="14899871" y="8351520"/>
                </a:lnTo>
                <a:lnTo>
                  <a:pt x="0" y="8351520"/>
                </a:lnTo>
                <a:lnTo>
                  <a:pt x="0" y="0"/>
                </a:lnTo>
                <a:close/>
              </a:path>
            </a:pathLst>
          </a:custGeom>
          <a:blipFill>
            <a:blip r:embed="rId6"/>
            <a:stretch>
              <a:fillRect/>
            </a:stretch>
          </a:blipFill>
        </p:spPr>
      </p:sp>
      <p:sp>
        <p:nvSpPr>
          <p:cNvPr id="5" name="TextBox 5"/>
          <p:cNvSpPr txBox="1"/>
          <p:nvPr/>
        </p:nvSpPr>
        <p:spPr>
          <a:xfrm>
            <a:off x="1690821" y="1123950"/>
            <a:ext cx="15568479" cy="811530"/>
          </a:xfrm>
          <a:prstGeom prst="rect">
            <a:avLst/>
          </a:prstGeom>
        </p:spPr>
        <p:txBody>
          <a:bodyPr lIns="0" tIns="0" rIns="0" bIns="0" rtlCol="0" anchor="t">
            <a:spAutoFit/>
          </a:bodyPr>
          <a:lstStyle/>
          <a:p>
            <a:pPr algn="l">
              <a:lnSpc>
                <a:spcPts val="5759"/>
              </a:lnSpc>
            </a:pPr>
            <a:r>
              <a:rPr lang="en-US" sz="6000">
                <a:solidFill>
                  <a:srgbClr val="F8F2ED"/>
                </a:solidFill>
                <a:latin typeface="Helios Extended"/>
                <a:ea typeface="Helios Extended"/>
                <a:cs typeface="Helios Extended"/>
                <a:sym typeface="Helios Extended"/>
              </a:rPr>
              <a:t>Power BI Dashboard</a:t>
            </a:r>
          </a:p>
        </p:txBody>
      </p:sp>
      <p:grpSp>
        <p:nvGrpSpPr>
          <p:cNvPr id="6" name="Group 6"/>
          <p:cNvGrpSpPr/>
          <p:nvPr/>
        </p:nvGrpSpPr>
        <p:grpSpPr>
          <a:xfrm>
            <a:off x="13427142" y="0"/>
            <a:ext cx="4860858" cy="1349680"/>
            <a:chOff x="0" y="0"/>
            <a:chExt cx="1509080" cy="419015"/>
          </a:xfrm>
        </p:grpSpPr>
        <p:sp>
          <p:nvSpPr>
            <p:cNvPr id="7" name="Freeform 7"/>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8" name="TextBox 8"/>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586244" y="795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7"/>
            <a:stretch>
              <a:fillRect/>
            </a:stretch>
          </a:blipFill>
        </p:spPr>
      </p:sp>
    </p:spTree>
    <p:extLst>
      <p:ext uri="{BB962C8B-B14F-4D97-AF65-F5344CB8AC3E}">
        <p14:creationId xmlns:p14="http://schemas.microsoft.com/office/powerpoint/2010/main" val="2151127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662246" y="3423014"/>
            <a:ext cx="3966170" cy="4759313"/>
            <a:chOff x="0" y="0"/>
            <a:chExt cx="11062970" cy="13275310"/>
          </a:xfrm>
        </p:grpSpPr>
        <p:sp>
          <p:nvSpPr>
            <p:cNvPr id="7" name="Freeform 7"/>
            <p:cNvSpPr/>
            <p:nvPr/>
          </p:nvSpPr>
          <p:spPr>
            <a:xfrm>
              <a:off x="0" y="0"/>
              <a:ext cx="11062970" cy="13275311"/>
            </a:xfrm>
            <a:custGeom>
              <a:avLst/>
              <a:gdLst/>
              <a:ahLst/>
              <a:cxnLst/>
              <a:rect l="l" t="t" r="r" b="b"/>
              <a:pathLst>
                <a:path w="11062970" h="13275311">
                  <a:moveTo>
                    <a:pt x="6649720" y="0"/>
                  </a:moveTo>
                  <a:lnTo>
                    <a:pt x="11062970" y="0"/>
                  </a:lnTo>
                  <a:lnTo>
                    <a:pt x="11062970" y="13275311"/>
                  </a:lnTo>
                  <a:lnTo>
                    <a:pt x="0" y="13275311"/>
                  </a:lnTo>
                  <a:lnTo>
                    <a:pt x="0" y="6649720"/>
                  </a:lnTo>
                  <a:cubicBezTo>
                    <a:pt x="0" y="2976880"/>
                    <a:pt x="2976880" y="0"/>
                    <a:pt x="6649720" y="0"/>
                  </a:cubicBezTo>
                  <a:close/>
                </a:path>
              </a:pathLst>
            </a:custGeom>
            <a:blipFill>
              <a:blip r:embed="rId6"/>
              <a:stretch>
                <a:fillRect l="-9998" r="-9998"/>
              </a:stretch>
            </a:blipFill>
          </p:spPr>
        </p:sp>
      </p:grpSp>
      <p:sp>
        <p:nvSpPr>
          <p:cNvPr id="8" name="TextBox 8"/>
          <p:cNvSpPr txBox="1"/>
          <p:nvPr/>
        </p:nvSpPr>
        <p:spPr>
          <a:xfrm>
            <a:off x="1690821" y="1648141"/>
            <a:ext cx="6783107" cy="1478281"/>
          </a:xfrm>
          <a:prstGeom prst="rect">
            <a:avLst/>
          </a:prstGeom>
        </p:spPr>
        <p:txBody>
          <a:bodyPr lIns="0" tIns="0" rIns="0" bIns="0" rtlCol="0" anchor="t">
            <a:spAutoFit/>
          </a:bodyPr>
          <a:lstStyle/>
          <a:p>
            <a:pPr algn="l">
              <a:lnSpc>
                <a:spcPts val="10560"/>
              </a:lnSpc>
            </a:pPr>
            <a:r>
              <a:rPr lang="en-US" sz="11000">
                <a:solidFill>
                  <a:srgbClr val="F8F2ED"/>
                </a:solidFill>
                <a:latin typeface="Helios Extended"/>
                <a:ea typeface="Helios Extended"/>
                <a:cs typeface="Helios Extended"/>
                <a:sym typeface="Helios Extended"/>
              </a:rPr>
              <a:t>Services</a:t>
            </a:r>
          </a:p>
        </p:txBody>
      </p:sp>
      <p:sp>
        <p:nvSpPr>
          <p:cNvPr id="9" name="TextBox 9"/>
          <p:cNvSpPr txBox="1"/>
          <p:nvPr/>
        </p:nvSpPr>
        <p:spPr>
          <a:xfrm>
            <a:off x="6465098" y="3489689"/>
            <a:ext cx="7704993" cy="625983"/>
          </a:xfrm>
          <a:prstGeom prst="rect">
            <a:avLst/>
          </a:prstGeom>
        </p:spPr>
        <p:txBody>
          <a:bodyPr lIns="0" tIns="0" rIns="0" bIns="0" rtlCol="0" anchor="t">
            <a:spAutoFit/>
          </a:bodyPr>
          <a:lstStyle/>
          <a:p>
            <a:pPr algn="l">
              <a:lnSpc>
                <a:spcPts val="4416"/>
              </a:lnSpc>
            </a:pPr>
            <a:r>
              <a:rPr lang="en-US" sz="4600" spc="-294">
                <a:solidFill>
                  <a:srgbClr val="F8F2ED"/>
                </a:solidFill>
                <a:latin typeface="Helios Extended"/>
                <a:ea typeface="Helios Extended"/>
                <a:cs typeface="Helios Extended"/>
                <a:sym typeface="Helios Extended"/>
              </a:rPr>
              <a:t>Seamless ML Integration</a:t>
            </a:r>
          </a:p>
        </p:txBody>
      </p:sp>
      <p:sp>
        <p:nvSpPr>
          <p:cNvPr id="10" name="TextBox 10"/>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11" name="TextBox 11"/>
          <p:cNvSpPr txBox="1"/>
          <p:nvPr/>
        </p:nvSpPr>
        <p:spPr>
          <a:xfrm>
            <a:off x="6465098" y="4229972"/>
            <a:ext cx="10794202" cy="4813935"/>
          </a:xfrm>
          <a:prstGeom prst="rect">
            <a:avLst/>
          </a:prstGeom>
        </p:spPr>
        <p:txBody>
          <a:bodyPr lIns="0" tIns="0" rIns="0" bIns="0" rtlCol="0" anchor="t">
            <a:spAutoFit/>
          </a:bodyPr>
          <a:lstStyle/>
          <a:p>
            <a:pPr marL="518160" lvl="1" indent="-259080" algn="l">
              <a:lnSpc>
                <a:spcPts val="4800"/>
              </a:lnSpc>
              <a:buFont typeface="Arial"/>
              <a:buChar char="•"/>
            </a:pPr>
            <a:r>
              <a:rPr lang="en-US" sz="2400" dirty="0">
                <a:solidFill>
                  <a:srgbClr val="F8F2ED"/>
                </a:solidFill>
                <a:latin typeface="Proxima Nova Bold"/>
                <a:ea typeface="Proxima Nova Bold"/>
                <a:cs typeface="Proxima Nova Bold"/>
                <a:sym typeface="Proxima Nova Bold"/>
              </a:rPr>
              <a:t>Power BI</a:t>
            </a:r>
            <a:r>
              <a:rPr lang="en-US" sz="2400" dirty="0">
                <a:solidFill>
                  <a:srgbClr val="F8F2ED"/>
                </a:solidFill>
                <a:latin typeface="Proxima Nova"/>
                <a:ea typeface="Proxima Nova"/>
                <a:cs typeface="Proxima Nova"/>
                <a:sym typeface="Proxima Nova"/>
              </a:rPr>
              <a:t>: While Power BI requires external integrations for advanced ML, ScaleNow offers built-in ML capabilities directly within the platform, making it easier for users to apply machine learning models without leaving their primary analytics environment.</a:t>
            </a:r>
          </a:p>
          <a:p>
            <a:pPr marL="518160" lvl="1" indent="-259080" algn="l">
              <a:lnSpc>
                <a:spcPts val="4800"/>
              </a:lnSpc>
              <a:buFont typeface="Arial"/>
              <a:buChar char="•"/>
            </a:pPr>
            <a:r>
              <a:rPr lang="en-US" sz="2400" dirty="0">
                <a:solidFill>
                  <a:srgbClr val="F8F2ED"/>
                </a:solidFill>
                <a:latin typeface="Proxima Nova Bold"/>
                <a:ea typeface="Proxima Nova Bold"/>
                <a:cs typeface="Proxima Nova Bold"/>
                <a:sym typeface="Proxima Nova Bold"/>
              </a:rPr>
              <a:t>Advantage</a:t>
            </a:r>
            <a:r>
              <a:rPr lang="en-US" sz="2400" dirty="0">
                <a:solidFill>
                  <a:srgbClr val="F8F2ED"/>
                </a:solidFill>
                <a:latin typeface="Proxima Nova"/>
                <a:ea typeface="Proxima Nova"/>
                <a:cs typeface="Proxima Nova"/>
                <a:sym typeface="Proxima Nova"/>
              </a:rPr>
              <a:t>: Users can apply pre-trained models directly on their data with minimal setup, saving time and reducing the complexity typically associated with ML workflows.</a:t>
            </a:r>
          </a:p>
          <a:p>
            <a:pPr algn="l">
              <a:lnSpc>
                <a:spcPts val="4800"/>
              </a:lnSpc>
            </a:pPr>
            <a:endParaRPr lang="en-US" sz="2400" dirty="0">
              <a:solidFill>
                <a:srgbClr val="F8F2ED"/>
              </a:solidFill>
              <a:latin typeface="Proxima Nova"/>
              <a:ea typeface="Proxima Nova"/>
              <a:cs typeface="Proxima Nova"/>
              <a:sym typeface="Proxima Nova"/>
            </a:endParaRPr>
          </a:p>
        </p:txBody>
      </p:sp>
      <p:grpSp>
        <p:nvGrpSpPr>
          <p:cNvPr id="12" name="Group 12"/>
          <p:cNvGrpSpPr/>
          <p:nvPr/>
        </p:nvGrpSpPr>
        <p:grpSpPr>
          <a:xfrm>
            <a:off x="12398442" y="1028700"/>
            <a:ext cx="4860858" cy="1349680"/>
            <a:chOff x="0" y="0"/>
            <a:chExt cx="1509080" cy="419015"/>
          </a:xfrm>
        </p:grpSpPr>
        <p:sp>
          <p:nvSpPr>
            <p:cNvPr id="13" name="Freeform 13"/>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14" name="TextBox 14"/>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7"/>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9182100"/>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662246" y="3423014"/>
            <a:ext cx="3966170" cy="4759313"/>
            <a:chOff x="0" y="0"/>
            <a:chExt cx="11062970" cy="13275310"/>
          </a:xfrm>
        </p:grpSpPr>
        <p:sp>
          <p:nvSpPr>
            <p:cNvPr id="7" name="Freeform 7"/>
            <p:cNvSpPr/>
            <p:nvPr/>
          </p:nvSpPr>
          <p:spPr>
            <a:xfrm>
              <a:off x="0" y="0"/>
              <a:ext cx="11062970" cy="13275311"/>
            </a:xfrm>
            <a:custGeom>
              <a:avLst/>
              <a:gdLst/>
              <a:ahLst/>
              <a:cxnLst/>
              <a:rect l="l" t="t" r="r" b="b"/>
              <a:pathLst>
                <a:path w="11062970" h="13275311">
                  <a:moveTo>
                    <a:pt x="6649720" y="0"/>
                  </a:moveTo>
                  <a:lnTo>
                    <a:pt x="11062970" y="0"/>
                  </a:lnTo>
                  <a:lnTo>
                    <a:pt x="11062970" y="13275311"/>
                  </a:lnTo>
                  <a:lnTo>
                    <a:pt x="0" y="13275311"/>
                  </a:lnTo>
                  <a:lnTo>
                    <a:pt x="0" y="6649720"/>
                  </a:lnTo>
                  <a:cubicBezTo>
                    <a:pt x="0" y="2976880"/>
                    <a:pt x="2976880" y="0"/>
                    <a:pt x="6649720" y="0"/>
                  </a:cubicBezTo>
                  <a:close/>
                </a:path>
              </a:pathLst>
            </a:custGeom>
            <a:blipFill>
              <a:blip r:embed="rId6"/>
              <a:stretch>
                <a:fillRect l="-9998" r="-9998"/>
              </a:stretch>
            </a:blipFill>
          </p:spPr>
        </p:sp>
      </p:grpSp>
      <p:sp>
        <p:nvSpPr>
          <p:cNvPr id="8" name="TextBox 8"/>
          <p:cNvSpPr txBox="1"/>
          <p:nvPr/>
        </p:nvSpPr>
        <p:spPr>
          <a:xfrm>
            <a:off x="1690821" y="1648141"/>
            <a:ext cx="6783107" cy="1478281"/>
          </a:xfrm>
          <a:prstGeom prst="rect">
            <a:avLst/>
          </a:prstGeom>
        </p:spPr>
        <p:txBody>
          <a:bodyPr lIns="0" tIns="0" rIns="0" bIns="0" rtlCol="0" anchor="t">
            <a:spAutoFit/>
          </a:bodyPr>
          <a:lstStyle/>
          <a:p>
            <a:pPr algn="l">
              <a:lnSpc>
                <a:spcPts val="10560"/>
              </a:lnSpc>
            </a:pPr>
            <a:r>
              <a:rPr lang="en-US" sz="11000" dirty="0">
                <a:solidFill>
                  <a:srgbClr val="F8F2ED"/>
                </a:solidFill>
                <a:latin typeface="Helios Extended"/>
                <a:ea typeface="Helios Extended"/>
                <a:cs typeface="Helios Extended"/>
                <a:sym typeface="Helios Extended"/>
              </a:rPr>
              <a:t>Services</a:t>
            </a:r>
          </a:p>
        </p:txBody>
      </p:sp>
      <p:sp>
        <p:nvSpPr>
          <p:cNvPr id="9" name="TextBox 9"/>
          <p:cNvSpPr txBox="1"/>
          <p:nvPr/>
        </p:nvSpPr>
        <p:spPr>
          <a:xfrm>
            <a:off x="6465098" y="3489689"/>
            <a:ext cx="10245354" cy="564257"/>
          </a:xfrm>
          <a:prstGeom prst="rect">
            <a:avLst/>
          </a:prstGeom>
        </p:spPr>
        <p:txBody>
          <a:bodyPr wrap="square" lIns="0" tIns="0" rIns="0" bIns="0" rtlCol="0" anchor="t">
            <a:spAutoFit/>
          </a:bodyPr>
          <a:lstStyle/>
          <a:p>
            <a:pPr algn="l">
              <a:lnSpc>
                <a:spcPts val="4416"/>
              </a:lnSpc>
            </a:pPr>
            <a:r>
              <a:rPr lang="en-US" sz="4600" spc="-294" dirty="0">
                <a:solidFill>
                  <a:srgbClr val="F8F2ED"/>
                </a:solidFill>
                <a:latin typeface="Helios Extended"/>
                <a:ea typeface="Helios Extended"/>
                <a:cs typeface="Helios Extended"/>
                <a:sym typeface="Helios Extended"/>
              </a:rPr>
              <a:t>Natural Language Processing (NLP)</a:t>
            </a:r>
          </a:p>
        </p:txBody>
      </p:sp>
      <p:sp>
        <p:nvSpPr>
          <p:cNvPr id="10" name="TextBox 10"/>
          <p:cNvSpPr txBox="1"/>
          <p:nvPr/>
        </p:nvSpPr>
        <p:spPr>
          <a:xfrm>
            <a:off x="11201400" y="8969223"/>
            <a:ext cx="6253949" cy="419100"/>
          </a:xfrm>
          <a:prstGeom prst="rect">
            <a:avLst/>
          </a:prstGeom>
        </p:spPr>
        <p:txBody>
          <a:bodyPr lIns="0" tIns="0" rIns="0" bIns="0" rtlCol="0" anchor="t">
            <a:spAutoFit/>
          </a:bodyPr>
          <a:lstStyle/>
          <a:p>
            <a:pPr algn="l">
              <a:lnSpc>
                <a:spcPts val="2999"/>
              </a:lnSpc>
            </a:pPr>
            <a:r>
              <a:rPr lang="en-US" sz="2999" dirty="0">
                <a:solidFill>
                  <a:srgbClr val="F8F2ED"/>
                </a:solidFill>
                <a:latin typeface="Helios Extended"/>
                <a:ea typeface="Helios Extended"/>
                <a:cs typeface="Helios Extended"/>
                <a:sym typeface="Helios Extended"/>
              </a:rPr>
              <a:t>www.scalenowtech.com</a:t>
            </a:r>
          </a:p>
        </p:txBody>
      </p:sp>
      <p:sp>
        <p:nvSpPr>
          <p:cNvPr id="11" name="TextBox 11"/>
          <p:cNvSpPr txBox="1"/>
          <p:nvPr/>
        </p:nvSpPr>
        <p:spPr>
          <a:xfrm>
            <a:off x="6178070" y="4293350"/>
            <a:ext cx="11822902" cy="4223592"/>
          </a:xfrm>
          <a:prstGeom prst="rect">
            <a:avLst/>
          </a:prstGeom>
        </p:spPr>
        <p:txBody>
          <a:bodyPr wrap="square" lIns="0" tIns="0" rIns="0" bIns="0" rtlCol="0" anchor="t">
            <a:spAutoFit/>
          </a:bodyPr>
          <a:lstStyle/>
          <a:p>
            <a:pPr marL="518160" lvl="1" indent="-259080" algn="l">
              <a:lnSpc>
                <a:spcPts val="4800"/>
              </a:lnSpc>
              <a:buFont typeface="Arial"/>
              <a:buChar char="•"/>
            </a:pPr>
            <a:r>
              <a:rPr lang="en-US" sz="2400" dirty="0">
                <a:solidFill>
                  <a:srgbClr val="F8F2ED"/>
                </a:solidFill>
                <a:latin typeface="Proxima Nova Bold"/>
                <a:ea typeface="Proxima Nova"/>
                <a:cs typeface="Proxima Nova"/>
                <a:sym typeface="Proxima Nova Bold"/>
              </a:rPr>
              <a:t>Power BI</a:t>
            </a:r>
            <a:r>
              <a:rPr lang="en-US" sz="2400" dirty="0">
                <a:solidFill>
                  <a:srgbClr val="F8F2ED"/>
                </a:solidFill>
                <a:latin typeface="Proxima Nova"/>
                <a:ea typeface="Proxima Nova"/>
                <a:cs typeface="Proxima Nova"/>
                <a:sym typeface="Proxima Nova"/>
              </a:rPr>
              <a:t>: Power BI offers basic natural language querying through its "Q&amp;A" feature, allowing users to ask simple questions about their data. However, ScaleNow elevates this capability with advanced NLP that not only processes queries but also delivers contextual insights, trends, and personalized recommendations.</a:t>
            </a:r>
          </a:p>
          <a:p>
            <a:pPr marL="518160" lvl="1" indent="-259080" algn="l">
              <a:lnSpc>
                <a:spcPts val="4800"/>
              </a:lnSpc>
              <a:buFont typeface="Arial"/>
              <a:buChar char="•"/>
            </a:pPr>
            <a:r>
              <a:rPr lang="en-US" sz="2400" dirty="0">
                <a:solidFill>
                  <a:srgbClr val="F8F2ED"/>
                </a:solidFill>
                <a:latin typeface="Proxima Nova Bold"/>
                <a:ea typeface="Proxima Nova Bold"/>
                <a:cs typeface="Proxima Nova Bold"/>
                <a:sym typeface="Proxima Nova Bold"/>
              </a:rPr>
              <a:t>Advantage</a:t>
            </a:r>
            <a:r>
              <a:rPr lang="en-US" sz="2400" dirty="0">
                <a:solidFill>
                  <a:srgbClr val="F8F2ED"/>
                </a:solidFill>
                <a:latin typeface="Proxima Nova"/>
                <a:ea typeface="Proxima Nova"/>
                <a:cs typeface="Proxima Nova"/>
                <a:sym typeface="Proxima Nova"/>
              </a:rPr>
              <a:t>: Users can engage in complex, conversational interactions with their data, asking detailed questions and receiving actionable insights and recommendations that are intuitive and easy to interpret.</a:t>
            </a:r>
          </a:p>
        </p:txBody>
      </p:sp>
      <p:grpSp>
        <p:nvGrpSpPr>
          <p:cNvPr id="12" name="Group 12"/>
          <p:cNvGrpSpPr/>
          <p:nvPr/>
        </p:nvGrpSpPr>
        <p:grpSpPr>
          <a:xfrm>
            <a:off x="12398442" y="1028700"/>
            <a:ext cx="4860858" cy="1349680"/>
            <a:chOff x="0" y="0"/>
            <a:chExt cx="1509080" cy="419015"/>
          </a:xfrm>
        </p:grpSpPr>
        <p:sp>
          <p:nvSpPr>
            <p:cNvPr id="13" name="Freeform 13"/>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14" name="TextBox 14"/>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7"/>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662246" y="3423014"/>
            <a:ext cx="3966170" cy="4759313"/>
            <a:chOff x="0" y="0"/>
            <a:chExt cx="11062970" cy="13275310"/>
          </a:xfrm>
        </p:grpSpPr>
        <p:sp>
          <p:nvSpPr>
            <p:cNvPr id="7" name="Freeform 7"/>
            <p:cNvSpPr/>
            <p:nvPr/>
          </p:nvSpPr>
          <p:spPr>
            <a:xfrm>
              <a:off x="0" y="0"/>
              <a:ext cx="11062970" cy="13275311"/>
            </a:xfrm>
            <a:custGeom>
              <a:avLst/>
              <a:gdLst/>
              <a:ahLst/>
              <a:cxnLst/>
              <a:rect l="l" t="t" r="r" b="b"/>
              <a:pathLst>
                <a:path w="11062970" h="13275311">
                  <a:moveTo>
                    <a:pt x="6649720" y="0"/>
                  </a:moveTo>
                  <a:lnTo>
                    <a:pt x="11062970" y="0"/>
                  </a:lnTo>
                  <a:lnTo>
                    <a:pt x="11062970" y="13275311"/>
                  </a:lnTo>
                  <a:lnTo>
                    <a:pt x="0" y="13275311"/>
                  </a:lnTo>
                  <a:lnTo>
                    <a:pt x="0" y="6649720"/>
                  </a:lnTo>
                  <a:cubicBezTo>
                    <a:pt x="0" y="2976880"/>
                    <a:pt x="2976880" y="0"/>
                    <a:pt x="6649720" y="0"/>
                  </a:cubicBezTo>
                  <a:close/>
                </a:path>
              </a:pathLst>
            </a:custGeom>
            <a:blipFill>
              <a:blip r:embed="rId6"/>
              <a:stretch>
                <a:fillRect l="-9998" r="-9998"/>
              </a:stretch>
            </a:blipFill>
          </p:spPr>
        </p:sp>
      </p:grpSp>
      <p:grpSp>
        <p:nvGrpSpPr>
          <p:cNvPr id="8" name="Group 8"/>
          <p:cNvGrpSpPr/>
          <p:nvPr/>
        </p:nvGrpSpPr>
        <p:grpSpPr>
          <a:xfrm>
            <a:off x="12398442" y="1028700"/>
            <a:ext cx="4860858" cy="1349680"/>
            <a:chOff x="0" y="0"/>
            <a:chExt cx="1509080" cy="419015"/>
          </a:xfrm>
        </p:grpSpPr>
        <p:sp>
          <p:nvSpPr>
            <p:cNvPr id="9" name="Freeform 9"/>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10" name="TextBox 10"/>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7"/>
            <a:stretch>
              <a:fillRect/>
            </a:stretch>
          </a:blipFill>
        </p:spPr>
      </p:sp>
      <p:sp>
        <p:nvSpPr>
          <p:cNvPr id="12" name="TextBox 12"/>
          <p:cNvSpPr txBox="1"/>
          <p:nvPr/>
        </p:nvSpPr>
        <p:spPr>
          <a:xfrm>
            <a:off x="1690821" y="1648141"/>
            <a:ext cx="6783107" cy="1478281"/>
          </a:xfrm>
          <a:prstGeom prst="rect">
            <a:avLst/>
          </a:prstGeom>
        </p:spPr>
        <p:txBody>
          <a:bodyPr lIns="0" tIns="0" rIns="0" bIns="0" rtlCol="0" anchor="t">
            <a:spAutoFit/>
          </a:bodyPr>
          <a:lstStyle/>
          <a:p>
            <a:pPr algn="l">
              <a:lnSpc>
                <a:spcPts val="10560"/>
              </a:lnSpc>
            </a:pPr>
            <a:r>
              <a:rPr lang="en-US" sz="11000">
                <a:solidFill>
                  <a:srgbClr val="F8F2ED"/>
                </a:solidFill>
                <a:latin typeface="Helios Extended"/>
                <a:ea typeface="Helios Extended"/>
                <a:cs typeface="Helios Extended"/>
                <a:sym typeface="Helios Extended"/>
              </a:rPr>
              <a:t>Services</a:t>
            </a:r>
          </a:p>
        </p:txBody>
      </p:sp>
      <p:sp>
        <p:nvSpPr>
          <p:cNvPr id="13" name="TextBox 13"/>
          <p:cNvSpPr txBox="1"/>
          <p:nvPr/>
        </p:nvSpPr>
        <p:spPr>
          <a:xfrm>
            <a:off x="6465098" y="3489689"/>
            <a:ext cx="9067550" cy="625983"/>
          </a:xfrm>
          <a:prstGeom prst="rect">
            <a:avLst/>
          </a:prstGeom>
        </p:spPr>
        <p:txBody>
          <a:bodyPr lIns="0" tIns="0" rIns="0" bIns="0" rtlCol="0" anchor="t">
            <a:spAutoFit/>
          </a:bodyPr>
          <a:lstStyle/>
          <a:p>
            <a:pPr algn="l">
              <a:lnSpc>
                <a:spcPts val="4416"/>
              </a:lnSpc>
            </a:pPr>
            <a:r>
              <a:rPr lang="en-US" sz="4600" spc="-294">
                <a:solidFill>
                  <a:srgbClr val="F8F2ED"/>
                </a:solidFill>
                <a:latin typeface="Helios Extended"/>
                <a:ea typeface="Helios Extended"/>
                <a:cs typeface="Helios Extended"/>
                <a:sym typeface="Helios Extended"/>
              </a:rPr>
              <a:t>Automated Predictive Analytics</a:t>
            </a:r>
          </a:p>
        </p:txBody>
      </p:sp>
      <p:sp>
        <p:nvSpPr>
          <p:cNvPr id="14" name="TextBox 14"/>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15" name="TextBox 15"/>
          <p:cNvSpPr txBox="1"/>
          <p:nvPr/>
        </p:nvSpPr>
        <p:spPr>
          <a:xfrm>
            <a:off x="6465098" y="4229972"/>
            <a:ext cx="10794202" cy="3608039"/>
          </a:xfrm>
          <a:prstGeom prst="rect">
            <a:avLst/>
          </a:prstGeom>
        </p:spPr>
        <p:txBody>
          <a:bodyPr lIns="0" tIns="0" rIns="0" bIns="0" rtlCol="0" anchor="t">
            <a:spAutoFit/>
          </a:bodyPr>
          <a:lstStyle/>
          <a:p>
            <a:pPr marL="518160" lvl="1" indent="-259080" algn="l">
              <a:lnSpc>
                <a:spcPts val="4800"/>
              </a:lnSpc>
              <a:buFont typeface="Arial"/>
              <a:buChar char="•"/>
            </a:pPr>
            <a:r>
              <a:rPr lang="en-US" sz="2400" dirty="0">
                <a:solidFill>
                  <a:srgbClr val="F8F2ED"/>
                </a:solidFill>
                <a:latin typeface="Proxima Nova Bold"/>
                <a:ea typeface="Proxima Nova Bold"/>
                <a:cs typeface="Proxima Nova Bold"/>
                <a:sym typeface="Proxima Nova Bold"/>
              </a:rPr>
              <a:t>Power BI</a:t>
            </a:r>
            <a:r>
              <a:rPr lang="en-US" sz="2400" dirty="0">
                <a:solidFill>
                  <a:srgbClr val="F8F2ED"/>
                </a:solidFill>
                <a:latin typeface="Proxima Nova"/>
                <a:ea typeface="Proxima Nova"/>
                <a:cs typeface="Proxima Nova"/>
                <a:sym typeface="Proxima Nova"/>
              </a:rPr>
              <a:t>: While Power BI offers some predictive features, it requires manual setup and expertise. ScaleNow streamlines this with fully automated predictive analytics, allowing businesses to forecast trends and risks effortlessly.</a:t>
            </a:r>
          </a:p>
          <a:p>
            <a:pPr marL="518160" lvl="1" indent="-259080" algn="l">
              <a:lnSpc>
                <a:spcPts val="4800"/>
              </a:lnSpc>
              <a:buFont typeface="Arial"/>
              <a:buChar char="•"/>
            </a:pPr>
            <a:r>
              <a:rPr lang="en-US" sz="2400" dirty="0">
                <a:solidFill>
                  <a:srgbClr val="F8F2ED"/>
                </a:solidFill>
                <a:latin typeface="Proxima Nova Bold"/>
                <a:ea typeface="Proxima Nova Bold"/>
                <a:cs typeface="Proxima Nova Bold"/>
                <a:sym typeface="Proxima Nova Bold"/>
              </a:rPr>
              <a:t>Advantage</a:t>
            </a:r>
            <a:r>
              <a:rPr lang="en-US" sz="2400" dirty="0">
                <a:solidFill>
                  <a:srgbClr val="F8F2ED"/>
                </a:solidFill>
                <a:latin typeface="Proxima Nova"/>
                <a:ea typeface="Proxima Nova"/>
                <a:cs typeface="Proxima Nova"/>
                <a:sym typeface="Proxima Nova"/>
              </a:rPr>
              <a:t>: Predict market shifts, customer behaviors, and operational inefficiencies with minimal effort, empowering businesses to stay ahead.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662246" y="3423014"/>
            <a:ext cx="3966170" cy="4759313"/>
            <a:chOff x="0" y="0"/>
            <a:chExt cx="11062970" cy="13275310"/>
          </a:xfrm>
        </p:grpSpPr>
        <p:sp>
          <p:nvSpPr>
            <p:cNvPr id="7" name="Freeform 7"/>
            <p:cNvSpPr/>
            <p:nvPr/>
          </p:nvSpPr>
          <p:spPr>
            <a:xfrm>
              <a:off x="0" y="0"/>
              <a:ext cx="11062970" cy="13275311"/>
            </a:xfrm>
            <a:custGeom>
              <a:avLst/>
              <a:gdLst/>
              <a:ahLst/>
              <a:cxnLst/>
              <a:rect l="l" t="t" r="r" b="b"/>
              <a:pathLst>
                <a:path w="11062970" h="13275311">
                  <a:moveTo>
                    <a:pt x="6649720" y="0"/>
                  </a:moveTo>
                  <a:lnTo>
                    <a:pt x="11062970" y="0"/>
                  </a:lnTo>
                  <a:lnTo>
                    <a:pt x="11062970" y="13275311"/>
                  </a:lnTo>
                  <a:lnTo>
                    <a:pt x="0" y="13275311"/>
                  </a:lnTo>
                  <a:lnTo>
                    <a:pt x="0" y="6649720"/>
                  </a:lnTo>
                  <a:cubicBezTo>
                    <a:pt x="0" y="2976880"/>
                    <a:pt x="2976880" y="0"/>
                    <a:pt x="6649720" y="0"/>
                  </a:cubicBezTo>
                  <a:close/>
                </a:path>
              </a:pathLst>
            </a:custGeom>
            <a:blipFill>
              <a:blip r:embed="rId6"/>
              <a:stretch>
                <a:fillRect l="-9998" r="-9998"/>
              </a:stretch>
            </a:blipFill>
          </p:spPr>
        </p:sp>
      </p:grpSp>
      <p:sp>
        <p:nvSpPr>
          <p:cNvPr id="8" name="TextBox 8"/>
          <p:cNvSpPr txBox="1"/>
          <p:nvPr/>
        </p:nvSpPr>
        <p:spPr>
          <a:xfrm>
            <a:off x="1690821" y="1648141"/>
            <a:ext cx="6783107" cy="1478281"/>
          </a:xfrm>
          <a:prstGeom prst="rect">
            <a:avLst/>
          </a:prstGeom>
        </p:spPr>
        <p:txBody>
          <a:bodyPr lIns="0" tIns="0" rIns="0" bIns="0" rtlCol="0" anchor="t">
            <a:spAutoFit/>
          </a:bodyPr>
          <a:lstStyle/>
          <a:p>
            <a:pPr algn="l">
              <a:lnSpc>
                <a:spcPts val="10560"/>
              </a:lnSpc>
            </a:pPr>
            <a:r>
              <a:rPr lang="en-US" sz="11000">
                <a:solidFill>
                  <a:srgbClr val="F8F2ED"/>
                </a:solidFill>
                <a:latin typeface="Helios Extended"/>
                <a:ea typeface="Helios Extended"/>
                <a:cs typeface="Helios Extended"/>
                <a:sym typeface="Helios Extended"/>
              </a:rPr>
              <a:t>Services</a:t>
            </a:r>
          </a:p>
        </p:txBody>
      </p:sp>
      <p:sp>
        <p:nvSpPr>
          <p:cNvPr id="9" name="TextBox 9"/>
          <p:cNvSpPr txBox="1"/>
          <p:nvPr/>
        </p:nvSpPr>
        <p:spPr>
          <a:xfrm>
            <a:off x="6465098" y="3489689"/>
            <a:ext cx="8674949" cy="625983"/>
          </a:xfrm>
          <a:prstGeom prst="rect">
            <a:avLst/>
          </a:prstGeom>
        </p:spPr>
        <p:txBody>
          <a:bodyPr lIns="0" tIns="0" rIns="0" bIns="0" rtlCol="0" anchor="t">
            <a:spAutoFit/>
          </a:bodyPr>
          <a:lstStyle/>
          <a:p>
            <a:pPr algn="l">
              <a:lnSpc>
                <a:spcPts val="4416"/>
              </a:lnSpc>
            </a:pPr>
            <a:r>
              <a:rPr lang="en-US" sz="4600" spc="-294">
                <a:solidFill>
                  <a:srgbClr val="F8F2ED"/>
                </a:solidFill>
                <a:latin typeface="Helios Extended"/>
                <a:ea typeface="Helios Extended"/>
                <a:cs typeface="Helios Extended"/>
                <a:sym typeface="Helios Extended"/>
              </a:rPr>
              <a:t>Advanced Anomaly Detection</a:t>
            </a:r>
          </a:p>
        </p:txBody>
      </p:sp>
      <p:sp>
        <p:nvSpPr>
          <p:cNvPr id="10" name="TextBox 10"/>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11" name="TextBox 11"/>
          <p:cNvSpPr txBox="1"/>
          <p:nvPr/>
        </p:nvSpPr>
        <p:spPr>
          <a:xfrm>
            <a:off x="6465098" y="4229972"/>
            <a:ext cx="10794202" cy="3608039"/>
          </a:xfrm>
          <a:prstGeom prst="rect">
            <a:avLst/>
          </a:prstGeom>
        </p:spPr>
        <p:txBody>
          <a:bodyPr lIns="0" tIns="0" rIns="0" bIns="0" rtlCol="0" anchor="t">
            <a:spAutoFit/>
          </a:bodyPr>
          <a:lstStyle/>
          <a:p>
            <a:pPr marL="518160" lvl="1" indent="-259080" algn="l">
              <a:lnSpc>
                <a:spcPts val="4800"/>
              </a:lnSpc>
              <a:buFont typeface="Arial"/>
              <a:buChar char="•"/>
            </a:pPr>
            <a:r>
              <a:rPr lang="en-US" sz="2400" dirty="0">
                <a:solidFill>
                  <a:srgbClr val="F8F2ED"/>
                </a:solidFill>
                <a:latin typeface="Proxima Nova Bold"/>
                <a:ea typeface="Proxima Nova"/>
                <a:cs typeface="Proxima Nova"/>
                <a:sym typeface="Proxima Nova Bold"/>
              </a:rPr>
              <a:t>Power BI</a:t>
            </a:r>
            <a:r>
              <a:rPr lang="en-US" sz="2400" dirty="0">
                <a:solidFill>
                  <a:srgbClr val="F8F2ED"/>
                </a:solidFill>
                <a:latin typeface="Proxima Nova"/>
                <a:ea typeface="Proxima Nova"/>
                <a:cs typeface="Proxima Nova"/>
                <a:sym typeface="Proxima Nova"/>
              </a:rPr>
              <a:t>: Power BI includes basic anomaly detection, but its capabilities are limited without manual setup. ScaleNow enhances this by providing advanced, automated anomaly detection, instantly flagging outliers and potential issues.</a:t>
            </a:r>
          </a:p>
          <a:p>
            <a:pPr marL="518160" lvl="1" indent="-259080" algn="l">
              <a:lnSpc>
                <a:spcPts val="4800"/>
              </a:lnSpc>
              <a:buFont typeface="Arial"/>
              <a:buChar char="•"/>
            </a:pPr>
            <a:r>
              <a:rPr lang="en-US" sz="2400" dirty="0">
                <a:solidFill>
                  <a:srgbClr val="F8F2ED"/>
                </a:solidFill>
                <a:latin typeface="Proxima Nova Bold"/>
                <a:ea typeface="Proxima Nova Bold"/>
                <a:cs typeface="Proxima Nova Bold"/>
                <a:sym typeface="Proxima Nova Bold"/>
              </a:rPr>
              <a:t>Advantage</a:t>
            </a:r>
            <a:r>
              <a:rPr lang="en-US" sz="2400" dirty="0">
                <a:solidFill>
                  <a:srgbClr val="F8F2ED"/>
                </a:solidFill>
                <a:latin typeface="Proxima Nova"/>
                <a:ea typeface="Proxima Nova"/>
                <a:cs typeface="Proxima Nova"/>
                <a:sym typeface="Proxima Nova"/>
              </a:rPr>
              <a:t>: Ensure continuous monitoring of critical metrics with real-time alerts for anomalies, allowing businesses to act quickly and mitigate risks.</a:t>
            </a:r>
          </a:p>
        </p:txBody>
      </p:sp>
      <p:grpSp>
        <p:nvGrpSpPr>
          <p:cNvPr id="12" name="Group 12"/>
          <p:cNvGrpSpPr/>
          <p:nvPr/>
        </p:nvGrpSpPr>
        <p:grpSpPr>
          <a:xfrm>
            <a:off x="12398442" y="1028700"/>
            <a:ext cx="4860858" cy="1349680"/>
            <a:chOff x="0" y="0"/>
            <a:chExt cx="1509080" cy="419015"/>
          </a:xfrm>
        </p:grpSpPr>
        <p:sp>
          <p:nvSpPr>
            <p:cNvPr id="13" name="Freeform 13"/>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14" name="TextBox 14"/>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7"/>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AutoShape 2"/>
          <p:cNvSpPr/>
          <p:nvPr/>
        </p:nvSpPr>
        <p:spPr>
          <a:xfrm>
            <a:off x="1662246" y="8864739"/>
            <a:ext cx="9031648" cy="0"/>
          </a:xfrm>
          <a:prstGeom prst="line">
            <a:avLst/>
          </a:prstGeom>
          <a:ln w="38100" cap="flat">
            <a:solidFill>
              <a:srgbClr val="FFFFFF"/>
            </a:solidFill>
            <a:prstDash val="solid"/>
            <a:headEnd type="oval" w="lg" len="lg"/>
            <a:tailEnd type="none" w="sm" len="sm"/>
          </a:ln>
        </p:spPr>
      </p:sp>
      <p:sp>
        <p:nvSpPr>
          <p:cNvPr id="3" name="Freeform 3"/>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662246" y="3423014"/>
            <a:ext cx="3966170" cy="4759313"/>
            <a:chOff x="0" y="0"/>
            <a:chExt cx="11062970" cy="13275310"/>
          </a:xfrm>
        </p:grpSpPr>
        <p:sp>
          <p:nvSpPr>
            <p:cNvPr id="7" name="Freeform 7"/>
            <p:cNvSpPr/>
            <p:nvPr/>
          </p:nvSpPr>
          <p:spPr>
            <a:xfrm>
              <a:off x="0" y="0"/>
              <a:ext cx="11062970" cy="13275311"/>
            </a:xfrm>
            <a:custGeom>
              <a:avLst/>
              <a:gdLst/>
              <a:ahLst/>
              <a:cxnLst/>
              <a:rect l="l" t="t" r="r" b="b"/>
              <a:pathLst>
                <a:path w="11062970" h="13275311">
                  <a:moveTo>
                    <a:pt x="6649720" y="0"/>
                  </a:moveTo>
                  <a:lnTo>
                    <a:pt x="11062970" y="0"/>
                  </a:lnTo>
                  <a:lnTo>
                    <a:pt x="11062970" y="13275311"/>
                  </a:lnTo>
                  <a:lnTo>
                    <a:pt x="0" y="13275311"/>
                  </a:lnTo>
                  <a:lnTo>
                    <a:pt x="0" y="6649720"/>
                  </a:lnTo>
                  <a:cubicBezTo>
                    <a:pt x="0" y="2976880"/>
                    <a:pt x="2976880" y="0"/>
                    <a:pt x="6649720" y="0"/>
                  </a:cubicBezTo>
                  <a:close/>
                </a:path>
              </a:pathLst>
            </a:custGeom>
            <a:blipFill>
              <a:blip r:embed="rId6"/>
              <a:stretch>
                <a:fillRect l="-9998" r="-9998"/>
              </a:stretch>
            </a:blipFill>
          </p:spPr>
        </p:sp>
      </p:grpSp>
      <p:sp>
        <p:nvSpPr>
          <p:cNvPr id="8" name="TextBox 8"/>
          <p:cNvSpPr txBox="1"/>
          <p:nvPr/>
        </p:nvSpPr>
        <p:spPr>
          <a:xfrm>
            <a:off x="1690821" y="1648141"/>
            <a:ext cx="6783107" cy="1478281"/>
          </a:xfrm>
          <a:prstGeom prst="rect">
            <a:avLst/>
          </a:prstGeom>
        </p:spPr>
        <p:txBody>
          <a:bodyPr lIns="0" tIns="0" rIns="0" bIns="0" rtlCol="0" anchor="t">
            <a:spAutoFit/>
          </a:bodyPr>
          <a:lstStyle/>
          <a:p>
            <a:pPr algn="l">
              <a:lnSpc>
                <a:spcPts val="10560"/>
              </a:lnSpc>
            </a:pPr>
            <a:r>
              <a:rPr lang="en-US" sz="11000">
                <a:solidFill>
                  <a:srgbClr val="F8F2ED"/>
                </a:solidFill>
                <a:latin typeface="Helios Extended"/>
                <a:ea typeface="Helios Extended"/>
                <a:cs typeface="Helios Extended"/>
                <a:sym typeface="Helios Extended"/>
              </a:rPr>
              <a:t>Services</a:t>
            </a:r>
          </a:p>
        </p:txBody>
      </p:sp>
      <p:sp>
        <p:nvSpPr>
          <p:cNvPr id="9" name="TextBox 9"/>
          <p:cNvSpPr txBox="1"/>
          <p:nvPr/>
        </p:nvSpPr>
        <p:spPr>
          <a:xfrm>
            <a:off x="6465098" y="3489689"/>
            <a:ext cx="7704993" cy="625983"/>
          </a:xfrm>
          <a:prstGeom prst="rect">
            <a:avLst/>
          </a:prstGeom>
        </p:spPr>
        <p:txBody>
          <a:bodyPr lIns="0" tIns="0" rIns="0" bIns="0" rtlCol="0" anchor="t">
            <a:spAutoFit/>
          </a:bodyPr>
          <a:lstStyle/>
          <a:p>
            <a:pPr algn="l">
              <a:lnSpc>
                <a:spcPts val="4416"/>
              </a:lnSpc>
            </a:pPr>
            <a:r>
              <a:rPr lang="en-US" sz="4600" spc="-294">
                <a:solidFill>
                  <a:srgbClr val="F8F2ED"/>
                </a:solidFill>
                <a:latin typeface="Helios Extended"/>
                <a:ea typeface="Helios Extended"/>
                <a:cs typeface="Helios Extended"/>
                <a:sym typeface="Helios Extended"/>
              </a:rPr>
              <a:t>Real-Time Data Insights</a:t>
            </a:r>
          </a:p>
        </p:txBody>
      </p:sp>
      <p:sp>
        <p:nvSpPr>
          <p:cNvPr id="10" name="TextBox 10"/>
          <p:cNvSpPr txBox="1"/>
          <p:nvPr/>
        </p:nvSpPr>
        <p:spPr>
          <a:xfrm>
            <a:off x="11250062" y="8650426"/>
            <a:ext cx="6253949"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11" name="TextBox 11"/>
          <p:cNvSpPr txBox="1"/>
          <p:nvPr/>
        </p:nvSpPr>
        <p:spPr>
          <a:xfrm>
            <a:off x="6465098" y="4229972"/>
            <a:ext cx="10794202" cy="4204335"/>
          </a:xfrm>
          <a:prstGeom prst="rect">
            <a:avLst/>
          </a:prstGeom>
        </p:spPr>
        <p:txBody>
          <a:bodyPr lIns="0" tIns="0" rIns="0" bIns="0" rtlCol="0" anchor="t">
            <a:spAutoFit/>
          </a:bodyPr>
          <a:lstStyle/>
          <a:p>
            <a:pPr marL="518160" lvl="1" indent="-259080" algn="l">
              <a:lnSpc>
                <a:spcPts val="4800"/>
              </a:lnSpc>
              <a:buFont typeface="Arial"/>
              <a:buChar char="•"/>
            </a:pPr>
            <a:r>
              <a:rPr lang="en-US" sz="2400" dirty="0">
                <a:solidFill>
                  <a:srgbClr val="F8F2ED"/>
                </a:solidFill>
                <a:latin typeface="Proxima Nova Bold"/>
                <a:ea typeface="Proxima Nova Bold"/>
                <a:cs typeface="Proxima Nova Bold"/>
                <a:sym typeface="Proxima Nova Bold"/>
              </a:rPr>
              <a:t>All Platforms</a:t>
            </a:r>
            <a:r>
              <a:rPr lang="en-US" sz="2400" dirty="0">
                <a:solidFill>
                  <a:srgbClr val="F8F2ED"/>
                </a:solidFill>
                <a:latin typeface="Proxima Nova"/>
                <a:ea typeface="Proxima Nova"/>
                <a:cs typeface="Proxima Nova"/>
                <a:sym typeface="Proxima Nova"/>
              </a:rPr>
              <a:t>: While existing platforms offer some real-time capabilities, ScaleNow’s ML models are designed to process and analyze streaming data in real-time, providing immediate insights and enabling quicker decision-making.</a:t>
            </a:r>
          </a:p>
          <a:p>
            <a:pPr marL="518160" lvl="1" indent="-259080" algn="l">
              <a:lnSpc>
                <a:spcPts val="4800"/>
              </a:lnSpc>
              <a:buFont typeface="Arial"/>
              <a:buChar char="•"/>
            </a:pPr>
            <a:r>
              <a:rPr lang="en-US" sz="2400" dirty="0">
                <a:solidFill>
                  <a:srgbClr val="F8F2ED"/>
                </a:solidFill>
                <a:latin typeface="Proxima Nova Bold"/>
                <a:ea typeface="Proxima Nova Bold"/>
                <a:cs typeface="Proxima Nova Bold"/>
                <a:sym typeface="Proxima Nova Bold"/>
              </a:rPr>
              <a:t>Advantage</a:t>
            </a:r>
            <a:r>
              <a:rPr lang="en-US" sz="2400" dirty="0">
                <a:solidFill>
                  <a:srgbClr val="F8F2ED"/>
                </a:solidFill>
                <a:latin typeface="Proxima Nova"/>
                <a:ea typeface="Proxima Nova"/>
                <a:cs typeface="Proxima Nova"/>
                <a:sym typeface="Proxima Nova"/>
              </a:rPr>
              <a:t>: Businesses can react faster to changing conditions, making informed decisions that keep them ahead of the competition.</a:t>
            </a:r>
          </a:p>
          <a:p>
            <a:pPr algn="l">
              <a:lnSpc>
                <a:spcPts val="4800"/>
              </a:lnSpc>
            </a:pPr>
            <a:endParaRPr lang="en-US" sz="2400" dirty="0">
              <a:solidFill>
                <a:srgbClr val="F8F2ED"/>
              </a:solidFill>
              <a:latin typeface="Proxima Nova"/>
              <a:ea typeface="Proxima Nova"/>
              <a:cs typeface="Proxima Nova"/>
              <a:sym typeface="Proxima Nova"/>
            </a:endParaRPr>
          </a:p>
        </p:txBody>
      </p:sp>
      <p:grpSp>
        <p:nvGrpSpPr>
          <p:cNvPr id="12" name="Group 12"/>
          <p:cNvGrpSpPr/>
          <p:nvPr/>
        </p:nvGrpSpPr>
        <p:grpSpPr>
          <a:xfrm>
            <a:off x="12398442" y="1028700"/>
            <a:ext cx="4860858" cy="1349680"/>
            <a:chOff x="0" y="0"/>
            <a:chExt cx="1509080" cy="419015"/>
          </a:xfrm>
        </p:grpSpPr>
        <p:sp>
          <p:nvSpPr>
            <p:cNvPr id="13" name="Freeform 13"/>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14" name="TextBox 14"/>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2557544" y="11082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7"/>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Freeform 2"/>
          <p:cNvSpPr/>
          <p:nvPr/>
        </p:nvSpPr>
        <p:spPr>
          <a:xfrm>
            <a:off x="1409700" y="3752850"/>
            <a:ext cx="1552575" cy="1552575"/>
          </a:xfrm>
          <a:custGeom>
            <a:avLst/>
            <a:gdLst/>
            <a:ahLst/>
            <a:cxnLst/>
            <a:rect l="l" t="t" r="r" b="b"/>
            <a:pathLst>
              <a:path w="1552575" h="1552575">
                <a:moveTo>
                  <a:pt x="0" y="0"/>
                </a:moveTo>
                <a:lnTo>
                  <a:pt x="1552575" y="0"/>
                </a:lnTo>
                <a:lnTo>
                  <a:pt x="1552575" y="1552575"/>
                </a:lnTo>
                <a:lnTo>
                  <a:pt x="0" y="1552575"/>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762000" y="5581650"/>
            <a:ext cx="2838450" cy="1266825"/>
          </a:xfrm>
          <a:custGeom>
            <a:avLst/>
            <a:gdLst/>
            <a:ahLst/>
            <a:cxnLst/>
            <a:rect l="l" t="t" r="r" b="b"/>
            <a:pathLst>
              <a:path w="2838450" h="1266825">
                <a:moveTo>
                  <a:pt x="0" y="0"/>
                </a:moveTo>
                <a:lnTo>
                  <a:pt x="2838450" y="0"/>
                </a:lnTo>
                <a:lnTo>
                  <a:pt x="2838450" y="1266825"/>
                </a:lnTo>
                <a:lnTo>
                  <a:pt x="0" y="1266825"/>
                </a:lnTo>
                <a:lnTo>
                  <a:pt x="0" y="0"/>
                </a:lnTo>
                <a:close/>
              </a:path>
            </a:pathLst>
          </a:custGeom>
          <a:blipFill>
            <a:blip r:embed="rId3"/>
            <a:stretch>
              <a:fillRect/>
            </a:stretch>
          </a:blipFill>
        </p:spPr>
      </p:sp>
      <p:sp>
        <p:nvSpPr>
          <p:cNvPr id="4" name="Freeform 4"/>
          <p:cNvSpPr/>
          <p:nvPr/>
        </p:nvSpPr>
        <p:spPr>
          <a:xfrm>
            <a:off x="1952625" y="2990850"/>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4"/>
            <a:stretch>
              <a:fillRect/>
            </a:stretch>
          </a:blipFill>
        </p:spPr>
      </p:sp>
      <p:sp>
        <p:nvSpPr>
          <p:cNvPr id="5" name="Freeform 5"/>
          <p:cNvSpPr/>
          <p:nvPr/>
        </p:nvSpPr>
        <p:spPr>
          <a:xfrm>
            <a:off x="3914775" y="2990850"/>
            <a:ext cx="19050" cy="6124575"/>
          </a:xfrm>
          <a:custGeom>
            <a:avLst/>
            <a:gdLst/>
            <a:ahLst/>
            <a:cxnLst/>
            <a:rect l="l" t="t" r="r" b="b"/>
            <a:pathLst>
              <a:path w="19050" h="6124575">
                <a:moveTo>
                  <a:pt x="0" y="0"/>
                </a:moveTo>
                <a:lnTo>
                  <a:pt x="19050" y="0"/>
                </a:lnTo>
                <a:lnTo>
                  <a:pt x="19050" y="6124575"/>
                </a:lnTo>
                <a:lnTo>
                  <a:pt x="0" y="6124575"/>
                </a:lnTo>
                <a:lnTo>
                  <a:pt x="0" y="0"/>
                </a:lnTo>
                <a:close/>
              </a:path>
            </a:pathLst>
          </a:custGeom>
          <a:blipFill>
            <a:blip r:embed="rId5"/>
            <a:stretch>
              <a:fillRect/>
            </a:stretch>
          </a:blipFill>
        </p:spPr>
      </p:sp>
      <p:sp>
        <p:nvSpPr>
          <p:cNvPr id="6" name="Freeform 6"/>
          <p:cNvSpPr/>
          <p:nvPr/>
        </p:nvSpPr>
        <p:spPr>
          <a:xfrm>
            <a:off x="4248150" y="5581650"/>
            <a:ext cx="2838450" cy="1743075"/>
          </a:xfrm>
          <a:custGeom>
            <a:avLst/>
            <a:gdLst/>
            <a:ahLst/>
            <a:cxnLst/>
            <a:rect l="l" t="t" r="r" b="b"/>
            <a:pathLst>
              <a:path w="2838450" h="1743075">
                <a:moveTo>
                  <a:pt x="0" y="0"/>
                </a:moveTo>
                <a:lnTo>
                  <a:pt x="2838450" y="0"/>
                </a:lnTo>
                <a:lnTo>
                  <a:pt x="2838450" y="1743075"/>
                </a:lnTo>
                <a:lnTo>
                  <a:pt x="0" y="1743075"/>
                </a:lnTo>
                <a:lnTo>
                  <a:pt x="0" y="0"/>
                </a:lnTo>
                <a:close/>
              </a:path>
            </a:pathLst>
          </a:custGeom>
          <a:blipFill>
            <a:blip r:embed="rId6"/>
            <a:stretch>
              <a:fillRect/>
            </a:stretch>
          </a:blipFill>
        </p:spPr>
      </p:sp>
      <p:sp>
        <p:nvSpPr>
          <p:cNvPr id="7" name="Freeform 7"/>
          <p:cNvSpPr/>
          <p:nvPr/>
        </p:nvSpPr>
        <p:spPr>
          <a:xfrm>
            <a:off x="5438775" y="2990850"/>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7"/>
            <a:stretch>
              <a:fillRect/>
            </a:stretch>
          </a:blipFill>
        </p:spPr>
      </p:sp>
      <p:sp>
        <p:nvSpPr>
          <p:cNvPr id="8" name="Freeform 8"/>
          <p:cNvSpPr/>
          <p:nvPr/>
        </p:nvSpPr>
        <p:spPr>
          <a:xfrm>
            <a:off x="7391400" y="2990850"/>
            <a:ext cx="19050" cy="6124575"/>
          </a:xfrm>
          <a:custGeom>
            <a:avLst/>
            <a:gdLst/>
            <a:ahLst/>
            <a:cxnLst/>
            <a:rect l="l" t="t" r="r" b="b"/>
            <a:pathLst>
              <a:path w="19050" h="6124575">
                <a:moveTo>
                  <a:pt x="0" y="0"/>
                </a:moveTo>
                <a:lnTo>
                  <a:pt x="19050" y="0"/>
                </a:lnTo>
                <a:lnTo>
                  <a:pt x="19050" y="6124575"/>
                </a:lnTo>
                <a:lnTo>
                  <a:pt x="0" y="6124575"/>
                </a:lnTo>
                <a:lnTo>
                  <a:pt x="0" y="0"/>
                </a:lnTo>
                <a:close/>
              </a:path>
            </a:pathLst>
          </a:custGeom>
          <a:blipFill>
            <a:blip r:embed="rId5"/>
            <a:stretch>
              <a:fillRect/>
            </a:stretch>
          </a:blipFill>
        </p:spPr>
      </p:sp>
      <p:sp>
        <p:nvSpPr>
          <p:cNvPr id="9" name="Freeform 9"/>
          <p:cNvSpPr/>
          <p:nvPr/>
        </p:nvSpPr>
        <p:spPr>
          <a:xfrm>
            <a:off x="8572500" y="3762375"/>
            <a:ext cx="1143000" cy="1533525"/>
          </a:xfrm>
          <a:custGeom>
            <a:avLst/>
            <a:gdLst/>
            <a:ahLst/>
            <a:cxnLst/>
            <a:rect l="l" t="t" r="r" b="b"/>
            <a:pathLst>
              <a:path w="1143000" h="1533525">
                <a:moveTo>
                  <a:pt x="0" y="0"/>
                </a:moveTo>
                <a:lnTo>
                  <a:pt x="1143000" y="0"/>
                </a:lnTo>
                <a:lnTo>
                  <a:pt x="1143000" y="1533525"/>
                </a:lnTo>
                <a:lnTo>
                  <a:pt x="0" y="1533525"/>
                </a:lnTo>
                <a:lnTo>
                  <a:pt x="0" y="0"/>
                </a:lnTo>
                <a:close/>
              </a:path>
            </a:pathLst>
          </a:custGeom>
          <a:blipFill>
            <a:blip r:embed="rId8"/>
            <a:stretch>
              <a:fillRect/>
            </a:stretch>
          </a:blipFill>
        </p:spPr>
      </p:sp>
      <p:sp>
        <p:nvSpPr>
          <p:cNvPr id="10" name="Freeform 10"/>
          <p:cNvSpPr/>
          <p:nvPr/>
        </p:nvSpPr>
        <p:spPr>
          <a:xfrm>
            <a:off x="8696325" y="4067175"/>
            <a:ext cx="904875" cy="904875"/>
          </a:xfrm>
          <a:custGeom>
            <a:avLst/>
            <a:gdLst/>
            <a:ahLst/>
            <a:cxnLst/>
            <a:rect l="l" t="t" r="r" b="b"/>
            <a:pathLst>
              <a:path w="904875" h="904875">
                <a:moveTo>
                  <a:pt x="0" y="0"/>
                </a:moveTo>
                <a:lnTo>
                  <a:pt x="904875" y="0"/>
                </a:lnTo>
                <a:lnTo>
                  <a:pt x="904875" y="904875"/>
                </a:lnTo>
                <a:lnTo>
                  <a:pt x="0" y="9048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7724775" y="5581650"/>
            <a:ext cx="2838450" cy="1266825"/>
          </a:xfrm>
          <a:custGeom>
            <a:avLst/>
            <a:gdLst/>
            <a:ahLst/>
            <a:cxnLst/>
            <a:rect l="l" t="t" r="r" b="b"/>
            <a:pathLst>
              <a:path w="2838450" h="1266825">
                <a:moveTo>
                  <a:pt x="0" y="0"/>
                </a:moveTo>
                <a:lnTo>
                  <a:pt x="2838450" y="0"/>
                </a:lnTo>
                <a:lnTo>
                  <a:pt x="2838450" y="1266825"/>
                </a:lnTo>
                <a:lnTo>
                  <a:pt x="0" y="1266825"/>
                </a:lnTo>
                <a:lnTo>
                  <a:pt x="0" y="0"/>
                </a:lnTo>
                <a:close/>
              </a:path>
            </a:pathLst>
          </a:custGeom>
          <a:blipFill>
            <a:blip r:embed="rId11"/>
            <a:stretch>
              <a:fillRect/>
            </a:stretch>
          </a:blipFill>
        </p:spPr>
      </p:sp>
      <p:sp>
        <p:nvSpPr>
          <p:cNvPr id="12" name="Freeform 12"/>
          <p:cNvSpPr/>
          <p:nvPr/>
        </p:nvSpPr>
        <p:spPr>
          <a:xfrm>
            <a:off x="8915400" y="2990850"/>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2"/>
            <a:stretch>
              <a:fillRect/>
            </a:stretch>
          </a:blipFill>
        </p:spPr>
      </p:sp>
      <p:sp>
        <p:nvSpPr>
          <p:cNvPr id="13" name="Freeform 13"/>
          <p:cNvSpPr/>
          <p:nvPr/>
        </p:nvSpPr>
        <p:spPr>
          <a:xfrm>
            <a:off x="10877550" y="2990850"/>
            <a:ext cx="19050" cy="6124575"/>
          </a:xfrm>
          <a:custGeom>
            <a:avLst/>
            <a:gdLst/>
            <a:ahLst/>
            <a:cxnLst/>
            <a:rect l="l" t="t" r="r" b="b"/>
            <a:pathLst>
              <a:path w="19050" h="6124575">
                <a:moveTo>
                  <a:pt x="0" y="0"/>
                </a:moveTo>
                <a:lnTo>
                  <a:pt x="19050" y="0"/>
                </a:lnTo>
                <a:lnTo>
                  <a:pt x="19050" y="6124575"/>
                </a:lnTo>
                <a:lnTo>
                  <a:pt x="0" y="6124575"/>
                </a:lnTo>
                <a:lnTo>
                  <a:pt x="0" y="0"/>
                </a:lnTo>
                <a:close/>
              </a:path>
            </a:pathLst>
          </a:custGeom>
          <a:blipFill>
            <a:blip r:embed="rId5"/>
            <a:stretch>
              <a:fillRect/>
            </a:stretch>
          </a:blipFill>
        </p:spPr>
      </p:sp>
      <p:sp>
        <p:nvSpPr>
          <p:cNvPr id="14" name="Freeform 14"/>
          <p:cNvSpPr/>
          <p:nvPr/>
        </p:nvSpPr>
        <p:spPr>
          <a:xfrm>
            <a:off x="11858625" y="3752850"/>
            <a:ext cx="1552575" cy="1552575"/>
          </a:xfrm>
          <a:custGeom>
            <a:avLst/>
            <a:gdLst/>
            <a:ahLst/>
            <a:cxnLst/>
            <a:rect l="l" t="t" r="r" b="b"/>
            <a:pathLst>
              <a:path w="1552575" h="1552575">
                <a:moveTo>
                  <a:pt x="0" y="0"/>
                </a:moveTo>
                <a:lnTo>
                  <a:pt x="1552575" y="0"/>
                </a:lnTo>
                <a:lnTo>
                  <a:pt x="1552575" y="1552575"/>
                </a:lnTo>
                <a:lnTo>
                  <a:pt x="0" y="1552575"/>
                </a:lnTo>
                <a:lnTo>
                  <a:pt x="0" y="0"/>
                </a:lnTo>
                <a:close/>
              </a:path>
            </a:pathLst>
          </a:custGeom>
          <a:blipFill>
            <a:blip r:embed="rId13"/>
            <a:stretch>
              <a:fillRect/>
            </a:stretch>
          </a:blipFill>
        </p:spPr>
      </p:sp>
      <p:sp>
        <p:nvSpPr>
          <p:cNvPr id="15" name="Freeform 15"/>
          <p:cNvSpPr/>
          <p:nvPr/>
        </p:nvSpPr>
        <p:spPr>
          <a:xfrm>
            <a:off x="12172950" y="4067175"/>
            <a:ext cx="904875" cy="904875"/>
          </a:xfrm>
          <a:custGeom>
            <a:avLst/>
            <a:gdLst/>
            <a:ahLst/>
            <a:cxnLst/>
            <a:rect l="l" t="t" r="r" b="b"/>
            <a:pathLst>
              <a:path w="904875" h="904875">
                <a:moveTo>
                  <a:pt x="0" y="0"/>
                </a:moveTo>
                <a:lnTo>
                  <a:pt x="904875" y="0"/>
                </a:lnTo>
                <a:lnTo>
                  <a:pt x="904875" y="904875"/>
                </a:lnTo>
                <a:lnTo>
                  <a:pt x="0" y="904875"/>
                </a:lnTo>
                <a:lnTo>
                  <a:pt x="0" y="0"/>
                </a:lnTo>
                <a:close/>
              </a:path>
            </a:pathLst>
          </a:custGeom>
          <a:blipFill>
            <a:blip r:embed="rId9">
              <a:extLst>
                <a:ext uri="{96DAC541-7B7A-43D3-8B79-37D633B846F1}">
                  <asvg:svgBlip xmlns:asvg="http://schemas.microsoft.com/office/drawing/2016/SVG/main" r:embed="rId14"/>
                </a:ext>
              </a:extLst>
            </a:blip>
            <a:stretch>
              <a:fillRect/>
            </a:stretch>
          </a:blipFill>
        </p:spPr>
      </p:sp>
      <p:sp>
        <p:nvSpPr>
          <p:cNvPr id="16" name="Freeform 16"/>
          <p:cNvSpPr/>
          <p:nvPr/>
        </p:nvSpPr>
        <p:spPr>
          <a:xfrm>
            <a:off x="11210925" y="5581650"/>
            <a:ext cx="2838450" cy="1266825"/>
          </a:xfrm>
          <a:custGeom>
            <a:avLst/>
            <a:gdLst/>
            <a:ahLst/>
            <a:cxnLst/>
            <a:rect l="l" t="t" r="r" b="b"/>
            <a:pathLst>
              <a:path w="2838450" h="1266825">
                <a:moveTo>
                  <a:pt x="0" y="0"/>
                </a:moveTo>
                <a:lnTo>
                  <a:pt x="2838450" y="0"/>
                </a:lnTo>
                <a:lnTo>
                  <a:pt x="2838450" y="1266825"/>
                </a:lnTo>
                <a:lnTo>
                  <a:pt x="0" y="1266825"/>
                </a:lnTo>
                <a:lnTo>
                  <a:pt x="0" y="0"/>
                </a:lnTo>
                <a:close/>
              </a:path>
            </a:pathLst>
          </a:custGeom>
          <a:blipFill>
            <a:blip r:embed="rId3"/>
            <a:stretch>
              <a:fillRect/>
            </a:stretch>
          </a:blipFill>
        </p:spPr>
      </p:sp>
      <p:sp>
        <p:nvSpPr>
          <p:cNvPr id="17" name="Freeform 17"/>
          <p:cNvSpPr/>
          <p:nvPr/>
        </p:nvSpPr>
        <p:spPr>
          <a:xfrm>
            <a:off x="12401550" y="2990850"/>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5"/>
            <a:stretch>
              <a:fillRect/>
            </a:stretch>
          </a:blipFill>
        </p:spPr>
      </p:sp>
      <p:sp>
        <p:nvSpPr>
          <p:cNvPr id="18" name="Freeform 18"/>
          <p:cNvSpPr/>
          <p:nvPr/>
        </p:nvSpPr>
        <p:spPr>
          <a:xfrm>
            <a:off x="14354175" y="2990850"/>
            <a:ext cx="19050" cy="6124575"/>
          </a:xfrm>
          <a:custGeom>
            <a:avLst/>
            <a:gdLst/>
            <a:ahLst/>
            <a:cxnLst/>
            <a:rect l="l" t="t" r="r" b="b"/>
            <a:pathLst>
              <a:path w="19050" h="6124575">
                <a:moveTo>
                  <a:pt x="0" y="0"/>
                </a:moveTo>
                <a:lnTo>
                  <a:pt x="19050" y="0"/>
                </a:lnTo>
                <a:lnTo>
                  <a:pt x="19050" y="6124575"/>
                </a:lnTo>
                <a:lnTo>
                  <a:pt x="0" y="6124575"/>
                </a:lnTo>
                <a:lnTo>
                  <a:pt x="0" y="0"/>
                </a:lnTo>
                <a:close/>
              </a:path>
            </a:pathLst>
          </a:custGeom>
          <a:blipFill>
            <a:blip r:embed="rId5"/>
            <a:stretch>
              <a:fillRect/>
            </a:stretch>
          </a:blipFill>
        </p:spPr>
      </p:sp>
      <p:sp>
        <p:nvSpPr>
          <p:cNvPr id="19" name="Freeform 19"/>
          <p:cNvSpPr/>
          <p:nvPr/>
        </p:nvSpPr>
        <p:spPr>
          <a:xfrm>
            <a:off x="15335250" y="3752850"/>
            <a:ext cx="1552575" cy="1552575"/>
          </a:xfrm>
          <a:custGeom>
            <a:avLst/>
            <a:gdLst/>
            <a:ahLst/>
            <a:cxnLst/>
            <a:rect l="l" t="t" r="r" b="b"/>
            <a:pathLst>
              <a:path w="1552575" h="1552575">
                <a:moveTo>
                  <a:pt x="0" y="0"/>
                </a:moveTo>
                <a:lnTo>
                  <a:pt x="1552575" y="0"/>
                </a:lnTo>
                <a:lnTo>
                  <a:pt x="1552575" y="1552575"/>
                </a:lnTo>
                <a:lnTo>
                  <a:pt x="0" y="1552575"/>
                </a:lnTo>
                <a:lnTo>
                  <a:pt x="0" y="0"/>
                </a:lnTo>
                <a:close/>
              </a:path>
            </a:pathLst>
          </a:custGeom>
          <a:blipFill>
            <a:blip r:embed="rId16"/>
            <a:stretch>
              <a:fillRect/>
            </a:stretch>
          </a:blipFill>
        </p:spPr>
      </p:sp>
      <p:sp>
        <p:nvSpPr>
          <p:cNvPr id="20" name="Freeform 20"/>
          <p:cNvSpPr/>
          <p:nvPr/>
        </p:nvSpPr>
        <p:spPr>
          <a:xfrm>
            <a:off x="15659100" y="4067175"/>
            <a:ext cx="904875" cy="904875"/>
          </a:xfrm>
          <a:custGeom>
            <a:avLst/>
            <a:gdLst/>
            <a:ahLst/>
            <a:cxnLst/>
            <a:rect l="l" t="t" r="r" b="b"/>
            <a:pathLst>
              <a:path w="904875" h="904875">
                <a:moveTo>
                  <a:pt x="0" y="0"/>
                </a:moveTo>
                <a:lnTo>
                  <a:pt x="904875" y="0"/>
                </a:lnTo>
                <a:lnTo>
                  <a:pt x="904875" y="904875"/>
                </a:lnTo>
                <a:lnTo>
                  <a:pt x="0" y="904875"/>
                </a:lnTo>
                <a:lnTo>
                  <a:pt x="0" y="0"/>
                </a:lnTo>
                <a:close/>
              </a:path>
            </a:pathLst>
          </a:custGeom>
          <a:blipFill>
            <a:blip r:embed="rId9">
              <a:extLst>
                <a:ext uri="{96DAC541-7B7A-43D3-8B79-37D633B846F1}">
                  <asvg:svgBlip xmlns:asvg="http://schemas.microsoft.com/office/drawing/2016/SVG/main" r:embed="rId17"/>
                </a:ext>
              </a:extLst>
            </a:blip>
            <a:stretch>
              <a:fillRect/>
            </a:stretch>
          </a:blipFill>
        </p:spPr>
      </p:sp>
      <p:sp>
        <p:nvSpPr>
          <p:cNvPr id="21" name="Freeform 21"/>
          <p:cNvSpPr/>
          <p:nvPr/>
        </p:nvSpPr>
        <p:spPr>
          <a:xfrm>
            <a:off x="14687550" y="5581650"/>
            <a:ext cx="2838450" cy="1743075"/>
          </a:xfrm>
          <a:custGeom>
            <a:avLst/>
            <a:gdLst/>
            <a:ahLst/>
            <a:cxnLst/>
            <a:rect l="l" t="t" r="r" b="b"/>
            <a:pathLst>
              <a:path w="2838450" h="1743075">
                <a:moveTo>
                  <a:pt x="0" y="0"/>
                </a:moveTo>
                <a:lnTo>
                  <a:pt x="2838450" y="0"/>
                </a:lnTo>
                <a:lnTo>
                  <a:pt x="2838450" y="1743075"/>
                </a:lnTo>
                <a:lnTo>
                  <a:pt x="0" y="1743075"/>
                </a:lnTo>
                <a:lnTo>
                  <a:pt x="0" y="0"/>
                </a:lnTo>
                <a:close/>
              </a:path>
            </a:pathLst>
          </a:custGeom>
          <a:blipFill>
            <a:blip r:embed="rId18"/>
            <a:stretch>
              <a:fillRect/>
            </a:stretch>
          </a:blipFill>
        </p:spPr>
      </p:sp>
      <p:sp>
        <p:nvSpPr>
          <p:cNvPr id="22" name="Freeform 22"/>
          <p:cNvSpPr/>
          <p:nvPr/>
        </p:nvSpPr>
        <p:spPr>
          <a:xfrm>
            <a:off x="15878175" y="2990850"/>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9"/>
            <a:stretch>
              <a:fillRect/>
            </a:stretch>
          </a:blipFill>
        </p:spPr>
      </p:sp>
      <p:sp>
        <p:nvSpPr>
          <p:cNvPr id="23" name="Freeform 23"/>
          <p:cNvSpPr/>
          <p:nvPr/>
        </p:nvSpPr>
        <p:spPr>
          <a:xfrm rot="-2400000">
            <a:off x="5099209" y="3748088"/>
            <a:ext cx="1143000" cy="1533525"/>
          </a:xfrm>
          <a:custGeom>
            <a:avLst/>
            <a:gdLst/>
            <a:ahLst/>
            <a:cxnLst/>
            <a:rect l="l" t="t" r="r" b="b"/>
            <a:pathLst>
              <a:path w="1143000" h="1533525">
                <a:moveTo>
                  <a:pt x="0" y="0"/>
                </a:moveTo>
                <a:lnTo>
                  <a:pt x="1143000" y="0"/>
                </a:lnTo>
                <a:lnTo>
                  <a:pt x="1143000" y="1533525"/>
                </a:lnTo>
                <a:lnTo>
                  <a:pt x="0" y="1533525"/>
                </a:lnTo>
                <a:lnTo>
                  <a:pt x="0" y="0"/>
                </a:lnTo>
                <a:close/>
              </a:path>
            </a:pathLst>
          </a:custGeom>
          <a:blipFill>
            <a:blip r:embed="rId8"/>
            <a:stretch>
              <a:fillRect/>
            </a:stretch>
          </a:blipFill>
        </p:spPr>
      </p:sp>
      <p:sp>
        <p:nvSpPr>
          <p:cNvPr id="24" name="Freeform 24"/>
          <p:cNvSpPr/>
          <p:nvPr/>
        </p:nvSpPr>
        <p:spPr>
          <a:xfrm>
            <a:off x="5326467" y="4062413"/>
            <a:ext cx="881842" cy="904875"/>
          </a:xfrm>
          <a:custGeom>
            <a:avLst/>
            <a:gdLst/>
            <a:ahLst/>
            <a:cxnLst/>
            <a:rect l="l" t="t" r="r" b="b"/>
            <a:pathLst>
              <a:path w="881842" h="904875">
                <a:moveTo>
                  <a:pt x="0" y="0"/>
                </a:moveTo>
                <a:lnTo>
                  <a:pt x="881841" y="0"/>
                </a:lnTo>
                <a:lnTo>
                  <a:pt x="881841" y="904875"/>
                </a:lnTo>
                <a:lnTo>
                  <a:pt x="0" y="90487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6" name="TextBox 26"/>
          <p:cNvSpPr txBox="1"/>
          <p:nvPr/>
        </p:nvSpPr>
        <p:spPr>
          <a:xfrm>
            <a:off x="942975" y="1839078"/>
            <a:ext cx="14739938" cy="699135"/>
          </a:xfrm>
          <a:prstGeom prst="rect">
            <a:avLst/>
          </a:prstGeom>
        </p:spPr>
        <p:txBody>
          <a:bodyPr lIns="0" tIns="0" rIns="0" bIns="0" rtlCol="0" anchor="t">
            <a:spAutoFit/>
          </a:bodyPr>
          <a:lstStyle/>
          <a:p>
            <a:pPr algn="l">
              <a:lnSpc>
                <a:spcPts val="5460"/>
              </a:lnSpc>
            </a:pPr>
            <a:r>
              <a:rPr lang="en-US" sz="4200" spc="-107">
                <a:solidFill>
                  <a:srgbClr val="F8F2ED"/>
                </a:solidFill>
                <a:latin typeface="Helios Extended Bold"/>
                <a:ea typeface="Helios Extended Bold"/>
                <a:cs typeface="Helios Extended Bold"/>
                <a:sym typeface="Helios Extended Bold"/>
              </a:rPr>
              <a:t>Excel: The Essential Tool for Business Analysis</a:t>
            </a:r>
          </a:p>
        </p:txBody>
      </p:sp>
      <p:sp>
        <p:nvSpPr>
          <p:cNvPr id="27" name="Freeform 27"/>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8" name="Freeform 28"/>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4">
              <a:alphaModFix amt="13000"/>
              <a:extLst>
                <a:ext uri="{96DAC541-7B7A-43D3-8B79-37D633B846F1}">
                  <asvg:svgBlip xmlns:asvg="http://schemas.microsoft.com/office/drawing/2016/SVG/main" r:embed="rId25"/>
                </a:ext>
              </a:extLst>
            </a:blip>
            <a:stretch>
              <a:fillRect/>
            </a:stretch>
          </a:blipFill>
        </p:spPr>
      </p:sp>
      <p:grpSp>
        <p:nvGrpSpPr>
          <p:cNvPr id="29" name="Group 29"/>
          <p:cNvGrpSpPr/>
          <p:nvPr/>
        </p:nvGrpSpPr>
        <p:grpSpPr>
          <a:xfrm>
            <a:off x="13065192" y="353860"/>
            <a:ext cx="4860858" cy="1349680"/>
            <a:chOff x="0" y="0"/>
            <a:chExt cx="1509080" cy="419015"/>
          </a:xfrm>
        </p:grpSpPr>
        <p:sp>
          <p:nvSpPr>
            <p:cNvPr id="30" name="Freeform 30"/>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31" name="TextBox 31"/>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13224294" y="433388"/>
            <a:ext cx="4524375" cy="1190625"/>
          </a:xfrm>
          <a:custGeom>
            <a:avLst/>
            <a:gdLst/>
            <a:ahLst/>
            <a:cxnLst/>
            <a:rect l="l" t="t" r="r" b="b"/>
            <a:pathLst>
              <a:path w="4524375" h="1190625">
                <a:moveTo>
                  <a:pt x="0" y="0"/>
                </a:moveTo>
                <a:lnTo>
                  <a:pt x="4524375" y="0"/>
                </a:lnTo>
                <a:lnTo>
                  <a:pt x="4524375" y="1190624"/>
                </a:lnTo>
                <a:lnTo>
                  <a:pt x="0" y="1190624"/>
                </a:lnTo>
                <a:lnTo>
                  <a:pt x="0" y="0"/>
                </a:lnTo>
                <a:close/>
              </a:path>
            </a:pathLst>
          </a:custGeom>
          <a:blipFill>
            <a:blip r:embed="rId26"/>
            <a:stretch>
              <a:fillRect/>
            </a:stretch>
          </a:blipFill>
        </p:spPr>
      </p:sp>
      <p:sp>
        <p:nvSpPr>
          <p:cNvPr id="33" name="TextBox 33"/>
          <p:cNvSpPr txBox="1"/>
          <p:nvPr/>
        </p:nvSpPr>
        <p:spPr>
          <a:xfrm>
            <a:off x="942975" y="5691187"/>
            <a:ext cx="2490788" cy="931545"/>
          </a:xfrm>
          <a:prstGeom prst="rect">
            <a:avLst/>
          </a:prstGeom>
        </p:spPr>
        <p:txBody>
          <a:bodyPr lIns="0" tIns="0" rIns="0" bIns="0" rtlCol="0" anchor="t">
            <a:spAutoFit/>
          </a:bodyPr>
          <a:lstStyle/>
          <a:p>
            <a:pPr algn="ctr">
              <a:lnSpc>
                <a:spcPts val="3780"/>
              </a:lnSpc>
            </a:pPr>
            <a:r>
              <a:rPr lang="en-US" sz="2700" spc="-68">
                <a:solidFill>
                  <a:srgbClr val="F8F2ED"/>
                </a:solidFill>
                <a:latin typeface="Proxima Nova Bold"/>
                <a:ea typeface="Proxima Nova Bold"/>
                <a:cs typeface="Proxima Nova Bold"/>
                <a:sym typeface="Proxima Nova Bold"/>
              </a:rPr>
              <a:t>Excel as a Data Analysis Tool</a:t>
            </a:r>
          </a:p>
        </p:txBody>
      </p:sp>
      <p:sp>
        <p:nvSpPr>
          <p:cNvPr id="34" name="TextBox 34"/>
          <p:cNvSpPr txBox="1"/>
          <p:nvPr/>
        </p:nvSpPr>
        <p:spPr>
          <a:xfrm>
            <a:off x="714375" y="6956107"/>
            <a:ext cx="2947988" cy="1499997"/>
          </a:xfrm>
          <a:prstGeom prst="rect">
            <a:avLst/>
          </a:prstGeom>
        </p:spPr>
        <p:txBody>
          <a:bodyPr lIns="0" tIns="0" rIns="0" bIns="0" rtlCol="0" anchor="t">
            <a:spAutoFit/>
          </a:bodyPr>
          <a:lstStyle/>
          <a:p>
            <a:pPr marL="388618" lvl="1" indent="-194309" algn="just">
              <a:lnSpc>
                <a:spcPts val="3023"/>
              </a:lnSpc>
              <a:buFont typeface="Arial"/>
              <a:buChar char="•"/>
            </a:pPr>
            <a:r>
              <a:rPr lang="en-US" sz="1799" dirty="0">
                <a:solidFill>
                  <a:srgbClr val="F8F2ED"/>
                </a:solidFill>
                <a:latin typeface="Proxima Nova Bold"/>
                <a:ea typeface="Proxima Nova Bold"/>
                <a:cs typeface="Proxima Nova Bold"/>
                <a:sym typeface="Proxima Nova Bold"/>
              </a:rPr>
              <a:t>Potent for data analysis</a:t>
            </a:r>
          </a:p>
          <a:p>
            <a:pPr marL="388618" lvl="1" indent="-194309" algn="just">
              <a:lnSpc>
                <a:spcPts val="3023"/>
              </a:lnSpc>
              <a:buFont typeface="Arial"/>
              <a:buChar char="•"/>
            </a:pPr>
            <a:r>
              <a:rPr lang="en-US" sz="1799" dirty="0">
                <a:solidFill>
                  <a:srgbClr val="F8F2ED"/>
                </a:solidFill>
                <a:latin typeface="Proxima Nova Bold"/>
                <a:ea typeface="Proxima Nova Bold"/>
                <a:cs typeface="Proxima Nova Bold"/>
                <a:sym typeface="Proxima Nova Bold"/>
              </a:rPr>
              <a:t>Efficient manipulation</a:t>
            </a:r>
          </a:p>
          <a:p>
            <a:pPr marL="388618" lvl="1" indent="-194309" algn="just">
              <a:lnSpc>
                <a:spcPts val="3023"/>
              </a:lnSpc>
              <a:buFont typeface="Arial"/>
              <a:buChar char="•"/>
            </a:pPr>
            <a:r>
              <a:rPr lang="en-US" sz="1799" dirty="0">
                <a:solidFill>
                  <a:srgbClr val="F8F2ED"/>
                </a:solidFill>
                <a:latin typeface="Proxima Nova Bold"/>
                <a:ea typeface="Proxima Nova Bold"/>
                <a:cs typeface="Proxima Nova Bold"/>
                <a:sym typeface="Proxima Nova Bold"/>
              </a:rPr>
              <a:t>Visualize data</a:t>
            </a:r>
          </a:p>
          <a:p>
            <a:pPr algn="just">
              <a:lnSpc>
                <a:spcPts val="3023"/>
              </a:lnSpc>
            </a:pPr>
            <a:endParaRPr lang="en-US" sz="1799" dirty="0">
              <a:solidFill>
                <a:srgbClr val="F8F2ED"/>
              </a:solidFill>
              <a:latin typeface="Proxima Nova Bold"/>
              <a:ea typeface="Proxima Nova Bold"/>
              <a:cs typeface="Proxima Nova Bold"/>
              <a:sym typeface="Proxima Nova Bold"/>
            </a:endParaRPr>
          </a:p>
        </p:txBody>
      </p:sp>
      <p:sp>
        <p:nvSpPr>
          <p:cNvPr id="35" name="TextBox 35"/>
          <p:cNvSpPr txBox="1"/>
          <p:nvPr/>
        </p:nvSpPr>
        <p:spPr>
          <a:xfrm>
            <a:off x="1993106" y="3025140"/>
            <a:ext cx="366712" cy="331470"/>
          </a:xfrm>
          <a:prstGeom prst="rect">
            <a:avLst/>
          </a:prstGeom>
        </p:spPr>
        <p:txBody>
          <a:bodyPr lIns="0" tIns="0" rIns="0" bIns="0" rtlCol="0" anchor="t">
            <a:spAutoFit/>
          </a:bodyPr>
          <a:lstStyle/>
          <a:p>
            <a:pPr algn="ctr">
              <a:lnSpc>
                <a:spcPts val="2700"/>
              </a:lnSpc>
            </a:pPr>
            <a:r>
              <a:rPr lang="en-US" sz="1800" spc="-19">
                <a:solidFill>
                  <a:srgbClr val="F8F2ED"/>
                </a:solidFill>
                <a:latin typeface="Proxima Nova Bold"/>
                <a:ea typeface="Proxima Nova Bold"/>
                <a:cs typeface="Proxima Nova Bold"/>
                <a:sym typeface="Proxima Nova Bold"/>
              </a:rPr>
              <a:t>01</a:t>
            </a:r>
          </a:p>
        </p:txBody>
      </p:sp>
      <p:sp>
        <p:nvSpPr>
          <p:cNvPr id="36" name="TextBox 36"/>
          <p:cNvSpPr txBox="1"/>
          <p:nvPr/>
        </p:nvSpPr>
        <p:spPr>
          <a:xfrm>
            <a:off x="4425315" y="5691187"/>
            <a:ext cx="2490788" cy="1407795"/>
          </a:xfrm>
          <a:prstGeom prst="rect">
            <a:avLst/>
          </a:prstGeom>
        </p:spPr>
        <p:txBody>
          <a:bodyPr lIns="0" tIns="0" rIns="0" bIns="0" rtlCol="0" anchor="t">
            <a:spAutoFit/>
          </a:bodyPr>
          <a:lstStyle/>
          <a:p>
            <a:pPr algn="ctr">
              <a:lnSpc>
                <a:spcPts val="3780"/>
              </a:lnSpc>
            </a:pPr>
            <a:r>
              <a:rPr lang="en-US" sz="2700" spc="-68">
                <a:solidFill>
                  <a:srgbClr val="F8F2ED"/>
                </a:solidFill>
                <a:latin typeface="Proxima Nova Bold"/>
                <a:ea typeface="Proxima Nova Bold"/>
                <a:cs typeface="Proxima Nova Bold"/>
                <a:sym typeface="Proxima Nova Bold"/>
              </a:rPr>
              <a:t>Financial Reporting Importance</a:t>
            </a:r>
          </a:p>
        </p:txBody>
      </p:sp>
      <p:sp>
        <p:nvSpPr>
          <p:cNvPr id="37" name="TextBox 37"/>
          <p:cNvSpPr txBox="1"/>
          <p:nvPr/>
        </p:nvSpPr>
        <p:spPr>
          <a:xfrm>
            <a:off x="3933825" y="7436167"/>
            <a:ext cx="3338948" cy="1970152"/>
          </a:xfrm>
          <a:prstGeom prst="rect">
            <a:avLst/>
          </a:prstGeom>
        </p:spPr>
        <p:txBody>
          <a:bodyPr lIns="0" tIns="0" rIns="0" bIns="0" rtlCol="0" anchor="t">
            <a:spAutoFit/>
          </a:bodyPr>
          <a:lstStyle/>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Vital for financial reporting</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Informed decisions</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Accurate data presentation</a:t>
            </a:r>
          </a:p>
          <a:p>
            <a:pPr algn="l">
              <a:lnSpc>
                <a:spcPts val="3191"/>
              </a:lnSpc>
            </a:pPr>
            <a:endParaRPr lang="en-US" sz="1899">
              <a:solidFill>
                <a:srgbClr val="F8F2ED"/>
              </a:solidFill>
              <a:latin typeface="Proxima Nova Bold"/>
              <a:ea typeface="Proxima Nova Bold"/>
              <a:cs typeface="Proxima Nova Bold"/>
              <a:sym typeface="Proxima Nova Bold"/>
            </a:endParaRPr>
          </a:p>
        </p:txBody>
      </p:sp>
      <p:sp>
        <p:nvSpPr>
          <p:cNvPr id="38" name="TextBox 38"/>
          <p:cNvSpPr txBox="1"/>
          <p:nvPr/>
        </p:nvSpPr>
        <p:spPr>
          <a:xfrm>
            <a:off x="5468303" y="3025140"/>
            <a:ext cx="404812" cy="331470"/>
          </a:xfrm>
          <a:prstGeom prst="rect">
            <a:avLst/>
          </a:prstGeom>
        </p:spPr>
        <p:txBody>
          <a:bodyPr lIns="0" tIns="0" rIns="0" bIns="0" rtlCol="0" anchor="t">
            <a:spAutoFit/>
          </a:bodyPr>
          <a:lstStyle/>
          <a:p>
            <a:pPr algn="ctr">
              <a:lnSpc>
                <a:spcPts val="2700"/>
              </a:lnSpc>
            </a:pPr>
            <a:r>
              <a:rPr lang="en-US" sz="1800" spc="-19">
                <a:solidFill>
                  <a:srgbClr val="F8F2ED"/>
                </a:solidFill>
                <a:latin typeface="Proxima Nova Bold"/>
                <a:ea typeface="Proxima Nova Bold"/>
                <a:cs typeface="Proxima Nova Bold"/>
                <a:sym typeface="Proxima Nova Bold"/>
              </a:rPr>
              <a:t>02</a:t>
            </a:r>
          </a:p>
        </p:txBody>
      </p:sp>
      <p:sp>
        <p:nvSpPr>
          <p:cNvPr id="39" name="TextBox 39"/>
          <p:cNvSpPr txBox="1"/>
          <p:nvPr/>
        </p:nvSpPr>
        <p:spPr>
          <a:xfrm>
            <a:off x="7907655" y="5691187"/>
            <a:ext cx="2490788" cy="931545"/>
          </a:xfrm>
          <a:prstGeom prst="rect">
            <a:avLst/>
          </a:prstGeom>
        </p:spPr>
        <p:txBody>
          <a:bodyPr lIns="0" tIns="0" rIns="0" bIns="0" rtlCol="0" anchor="t">
            <a:spAutoFit/>
          </a:bodyPr>
          <a:lstStyle/>
          <a:p>
            <a:pPr algn="ctr">
              <a:lnSpc>
                <a:spcPts val="3780"/>
              </a:lnSpc>
            </a:pPr>
            <a:r>
              <a:rPr lang="en-US" sz="2700" spc="-68">
                <a:solidFill>
                  <a:srgbClr val="F8F2ED"/>
                </a:solidFill>
                <a:latin typeface="Proxima Nova Bold"/>
                <a:ea typeface="Proxima Nova Bold"/>
                <a:cs typeface="Proxima Nova Bold"/>
                <a:sym typeface="Proxima Nova Bold"/>
              </a:rPr>
              <a:t>Handling Large Datasets</a:t>
            </a:r>
          </a:p>
        </p:txBody>
      </p:sp>
      <p:sp>
        <p:nvSpPr>
          <p:cNvPr id="40" name="TextBox 40"/>
          <p:cNvSpPr txBox="1"/>
          <p:nvPr/>
        </p:nvSpPr>
        <p:spPr>
          <a:xfrm>
            <a:off x="7679055" y="6956107"/>
            <a:ext cx="2947988" cy="1970152"/>
          </a:xfrm>
          <a:prstGeom prst="rect">
            <a:avLst/>
          </a:prstGeom>
        </p:spPr>
        <p:txBody>
          <a:bodyPr lIns="0" tIns="0" rIns="0" bIns="0" rtlCol="0" anchor="t">
            <a:spAutoFit/>
          </a:bodyPr>
          <a:lstStyle/>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Struggles with large data</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Performance issues</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Analysis hindrance</a:t>
            </a:r>
          </a:p>
          <a:p>
            <a:pPr algn="l">
              <a:lnSpc>
                <a:spcPts val="3191"/>
              </a:lnSpc>
            </a:pPr>
            <a:endParaRPr lang="en-US" sz="1899">
              <a:solidFill>
                <a:srgbClr val="F8F2ED"/>
              </a:solidFill>
              <a:latin typeface="Proxima Nova Bold"/>
              <a:ea typeface="Proxima Nova Bold"/>
              <a:cs typeface="Proxima Nova Bold"/>
              <a:sym typeface="Proxima Nova Bold"/>
            </a:endParaRPr>
          </a:p>
        </p:txBody>
      </p:sp>
      <p:sp>
        <p:nvSpPr>
          <p:cNvPr id="41" name="TextBox 41"/>
          <p:cNvSpPr txBox="1"/>
          <p:nvPr/>
        </p:nvSpPr>
        <p:spPr>
          <a:xfrm>
            <a:off x="8939212" y="3025140"/>
            <a:ext cx="395288" cy="331470"/>
          </a:xfrm>
          <a:prstGeom prst="rect">
            <a:avLst/>
          </a:prstGeom>
        </p:spPr>
        <p:txBody>
          <a:bodyPr lIns="0" tIns="0" rIns="0" bIns="0" rtlCol="0" anchor="t">
            <a:spAutoFit/>
          </a:bodyPr>
          <a:lstStyle/>
          <a:p>
            <a:pPr algn="ctr">
              <a:lnSpc>
                <a:spcPts val="2700"/>
              </a:lnSpc>
            </a:pPr>
            <a:r>
              <a:rPr lang="en-US" sz="1800" spc="-19">
                <a:solidFill>
                  <a:srgbClr val="F8F2ED"/>
                </a:solidFill>
                <a:latin typeface="Proxima Nova Bold"/>
                <a:ea typeface="Proxima Nova Bold"/>
                <a:cs typeface="Proxima Nova Bold"/>
                <a:sym typeface="Proxima Nova Bold"/>
              </a:rPr>
              <a:t>03</a:t>
            </a:r>
          </a:p>
        </p:txBody>
      </p:sp>
      <p:sp>
        <p:nvSpPr>
          <p:cNvPr id="42" name="TextBox 42"/>
          <p:cNvSpPr txBox="1"/>
          <p:nvPr/>
        </p:nvSpPr>
        <p:spPr>
          <a:xfrm>
            <a:off x="11389995" y="5691187"/>
            <a:ext cx="2490788" cy="931545"/>
          </a:xfrm>
          <a:prstGeom prst="rect">
            <a:avLst/>
          </a:prstGeom>
        </p:spPr>
        <p:txBody>
          <a:bodyPr lIns="0" tIns="0" rIns="0" bIns="0" rtlCol="0" anchor="t">
            <a:spAutoFit/>
          </a:bodyPr>
          <a:lstStyle/>
          <a:p>
            <a:pPr algn="ctr">
              <a:lnSpc>
                <a:spcPts val="3780"/>
              </a:lnSpc>
            </a:pPr>
            <a:r>
              <a:rPr lang="en-US" sz="2700" spc="-68">
                <a:solidFill>
                  <a:srgbClr val="F8F2ED"/>
                </a:solidFill>
                <a:latin typeface="Proxima Nova Bold"/>
                <a:ea typeface="Proxima Nova Bold"/>
                <a:cs typeface="Proxima Nova Bold"/>
                <a:sym typeface="Proxima Nova Bold"/>
              </a:rPr>
              <a:t>Collaboration Challenges</a:t>
            </a:r>
          </a:p>
        </p:txBody>
      </p:sp>
      <p:sp>
        <p:nvSpPr>
          <p:cNvPr id="43" name="TextBox 43"/>
          <p:cNvSpPr txBox="1"/>
          <p:nvPr/>
        </p:nvSpPr>
        <p:spPr>
          <a:xfrm>
            <a:off x="11161395" y="6956107"/>
            <a:ext cx="2947988" cy="2370202"/>
          </a:xfrm>
          <a:prstGeom prst="rect">
            <a:avLst/>
          </a:prstGeom>
        </p:spPr>
        <p:txBody>
          <a:bodyPr lIns="0" tIns="0" rIns="0" bIns="0" rtlCol="0" anchor="t">
            <a:spAutoFit/>
          </a:bodyPr>
          <a:lstStyle/>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Cumbersome collaboration</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Multi-user difficulties</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Simultaneous work challenges</a:t>
            </a:r>
          </a:p>
          <a:p>
            <a:pPr algn="l">
              <a:lnSpc>
                <a:spcPts val="3191"/>
              </a:lnSpc>
            </a:pPr>
            <a:endParaRPr lang="en-US" sz="1899">
              <a:solidFill>
                <a:srgbClr val="F8F2ED"/>
              </a:solidFill>
              <a:latin typeface="Proxima Nova Bold"/>
              <a:ea typeface="Proxima Nova Bold"/>
              <a:cs typeface="Proxima Nova Bold"/>
              <a:sym typeface="Proxima Nova Bold"/>
            </a:endParaRPr>
          </a:p>
        </p:txBody>
      </p:sp>
      <p:sp>
        <p:nvSpPr>
          <p:cNvPr id="44" name="TextBox 44"/>
          <p:cNvSpPr txBox="1"/>
          <p:nvPr/>
        </p:nvSpPr>
        <p:spPr>
          <a:xfrm>
            <a:off x="12411075" y="3025140"/>
            <a:ext cx="414338" cy="331470"/>
          </a:xfrm>
          <a:prstGeom prst="rect">
            <a:avLst/>
          </a:prstGeom>
        </p:spPr>
        <p:txBody>
          <a:bodyPr lIns="0" tIns="0" rIns="0" bIns="0" rtlCol="0" anchor="t">
            <a:spAutoFit/>
          </a:bodyPr>
          <a:lstStyle/>
          <a:p>
            <a:pPr algn="ctr">
              <a:lnSpc>
                <a:spcPts val="2700"/>
              </a:lnSpc>
            </a:pPr>
            <a:r>
              <a:rPr lang="en-US" sz="1800" spc="-19">
                <a:solidFill>
                  <a:srgbClr val="F8F2ED"/>
                </a:solidFill>
                <a:latin typeface="Proxima Nova Bold"/>
                <a:ea typeface="Proxima Nova Bold"/>
                <a:cs typeface="Proxima Nova Bold"/>
                <a:sym typeface="Proxima Nova Bold"/>
              </a:rPr>
              <a:t>04</a:t>
            </a:r>
          </a:p>
        </p:txBody>
      </p:sp>
      <p:sp>
        <p:nvSpPr>
          <p:cNvPr id="45" name="TextBox 45"/>
          <p:cNvSpPr txBox="1"/>
          <p:nvPr/>
        </p:nvSpPr>
        <p:spPr>
          <a:xfrm>
            <a:off x="14872335" y="5691187"/>
            <a:ext cx="2490788" cy="1407795"/>
          </a:xfrm>
          <a:prstGeom prst="rect">
            <a:avLst/>
          </a:prstGeom>
        </p:spPr>
        <p:txBody>
          <a:bodyPr lIns="0" tIns="0" rIns="0" bIns="0" rtlCol="0" anchor="t">
            <a:spAutoFit/>
          </a:bodyPr>
          <a:lstStyle/>
          <a:p>
            <a:pPr algn="ctr">
              <a:lnSpc>
                <a:spcPts val="3780"/>
              </a:lnSpc>
            </a:pPr>
            <a:r>
              <a:rPr lang="en-US" sz="2700" spc="-68">
                <a:solidFill>
                  <a:srgbClr val="F8F2ED"/>
                </a:solidFill>
                <a:latin typeface="Proxima Nova Bold"/>
                <a:ea typeface="Proxima Nova Bold"/>
                <a:cs typeface="Proxima Nova Bold"/>
                <a:sym typeface="Proxima Nova Bold"/>
              </a:rPr>
              <a:t>Limited Advanced Analytics</a:t>
            </a:r>
          </a:p>
        </p:txBody>
      </p:sp>
      <p:sp>
        <p:nvSpPr>
          <p:cNvPr id="46" name="TextBox 46"/>
          <p:cNvSpPr txBox="1"/>
          <p:nvPr/>
        </p:nvSpPr>
        <p:spPr>
          <a:xfrm>
            <a:off x="14643735" y="7436167"/>
            <a:ext cx="2947988" cy="1970152"/>
          </a:xfrm>
          <a:prstGeom prst="rect">
            <a:avLst/>
          </a:prstGeom>
        </p:spPr>
        <p:txBody>
          <a:bodyPr lIns="0" tIns="0" rIns="0" bIns="0" rtlCol="0" anchor="t">
            <a:spAutoFit/>
          </a:bodyPr>
          <a:lstStyle/>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Lacks advanced capabilities</a:t>
            </a:r>
          </a:p>
          <a:p>
            <a:pPr marL="410208" lvl="1" indent="-205104" algn="l">
              <a:lnSpc>
                <a:spcPts val="3191"/>
              </a:lnSpc>
              <a:buFont typeface="Arial"/>
              <a:buChar char="•"/>
            </a:pPr>
            <a:r>
              <a:rPr lang="en-US" sz="1899">
                <a:solidFill>
                  <a:srgbClr val="F8F2ED"/>
                </a:solidFill>
                <a:latin typeface="Proxima Nova Bold"/>
                <a:ea typeface="Proxima Nova Bold"/>
                <a:cs typeface="Proxima Nova Bold"/>
                <a:sym typeface="Proxima Nova Bold"/>
              </a:rPr>
              <a:t>Unsuitable for complex tasks</a:t>
            </a:r>
          </a:p>
          <a:p>
            <a:pPr algn="l">
              <a:lnSpc>
                <a:spcPts val="3191"/>
              </a:lnSpc>
            </a:pPr>
            <a:endParaRPr lang="en-US" sz="1899">
              <a:solidFill>
                <a:srgbClr val="F8F2ED"/>
              </a:solidFill>
              <a:latin typeface="Proxima Nova Bold"/>
              <a:ea typeface="Proxima Nova Bold"/>
              <a:cs typeface="Proxima Nova Bold"/>
              <a:sym typeface="Proxima Nova Bold"/>
            </a:endParaRPr>
          </a:p>
        </p:txBody>
      </p:sp>
      <p:sp>
        <p:nvSpPr>
          <p:cNvPr id="47" name="TextBox 47"/>
          <p:cNvSpPr txBox="1"/>
          <p:nvPr/>
        </p:nvSpPr>
        <p:spPr>
          <a:xfrm>
            <a:off x="15906750" y="3025140"/>
            <a:ext cx="395288" cy="331470"/>
          </a:xfrm>
          <a:prstGeom prst="rect">
            <a:avLst/>
          </a:prstGeom>
        </p:spPr>
        <p:txBody>
          <a:bodyPr lIns="0" tIns="0" rIns="0" bIns="0" rtlCol="0" anchor="t">
            <a:spAutoFit/>
          </a:bodyPr>
          <a:lstStyle/>
          <a:p>
            <a:pPr algn="ctr">
              <a:lnSpc>
                <a:spcPts val="2700"/>
              </a:lnSpc>
            </a:pPr>
            <a:r>
              <a:rPr lang="en-US" sz="1800" spc="-19">
                <a:solidFill>
                  <a:srgbClr val="F8F2ED"/>
                </a:solidFill>
                <a:latin typeface="Proxima Nova Bold"/>
                <a:ea typeface="Proxima Nova Bold"/>
                <a:cs typeface="Proxima Nova Bold"/>
                <a:sym typeface="Proxima Nova Bold"/>
              </a:rPr>
              <a:t>05</a:t>
            </a:r>
          </a:p>
        </p:txBody>
      </p:sp>
      <p:sp>
        <p:nvSpPr>
          <p:cNvPr id="48" name="Freeform 48"/>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9" name="AutoShape 49"/>
          <p:cNvSpPr/>
          <p:nvPr/>
        </p:nvSpPr>
        <p:spPr>
          <a:xfrm flipV="1">
            <a:off x="3914775" y="9744456"/>
            <a:ext cx="7943850" cy="19050"/>
          </a:xfrm>
          <a:prstGeom prst="line">
            <a:avLst/>
          </a:prstGeom>
          <a:ln w="38100" cap="flat">
            <a:solidFill>
              <a:srgbClr val="FFFFFF"/>
            </a:solidFill>
            <a:prstDash val="solid"/>
            <a:headEnd type="oval" w="lg" len="lg"/>
            <a:tailEnd type="none" w="sm" len="sm"/>
          </a:ln>
        </p:spPr>
      </p:sp>
      <p:sp>
        <p:nvSpPr>
          <p:cNvPr id="50" name="TextBox 50"/>
          <p:cNvSpPr txBox="1"/>
          <p:nvPr/>
        </p:nvSpPr>
        <p:spPr>
          <a:xfrm>
            <a:off x="12315871" y="9568244"/>
            <a:ext cx="5140643"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
        <p:nvSpPr>
          <p:cNvPr id="51" name="Rectangle 1">
            <a:extLst>
              <a:ext uri="{FF2B5EF4-FFF2-40B4-BE49-F238E27FC236}">
                <a16:creationId xmlns:a16="http://schemas.microsoft.com/office/drawing/2014/main" id="{E44BB84A-438D-FAB1-3111-5D656E03BCFA}"/>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2" name="Rectangle 2">
            <a:extLst>
              <a:ext uri="{FF2B5EF4-FFF2-40B4-BE49-F238E27FC236}">
                <a16:creationId xmlns:a16="http://schemas.microsoft.com/office/drawing/2014/main" id="{74BA4A35-8DC8-B5A2-8D7F-3991BF4A384F}"/>
              </a:ext>
            </a:extLst>
          </p:cNvPr>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4" name="Picture 53">
            <a:extLst>
              <a:ext uri="{FF2B5EF4-FFF2-40B4-BE49-F238E27FC236}">
                <a16:creationId xmlns:a16="http://schemas.microsoft.com/office/drawing/2014/main" id="{60C8AB0A-2D68-C9C4-0B38-5BB61DBA3B7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84419" y="4069080"/>
            <a:ext cx="7867650" cy="904875"/>
          </a:xfrm>
          <a:prstGeom prst="rect">
            <a:avLst/>
          </a:prstGeom>
        </p:spPr>
      </p:pic>
      <p:pic>
        <p:nvPicPr>
          <p:cNvPr id="55" name="Picture 54">
            <a:extLst>
              <a:ext uri="{FF2B5EF4-FFF2-40B4-BE49-F238E27FC236}">
                <a16:creationId xmlns:a16="http://schemas.microsoft.com/office/drawing/2014/main" id="{81AFB586-3239-FAE7-D23D-C1CB3297E02A}"/>
              </a:ext>
            </a:extLst>
          </p:cNvPr>
          <p:cNvPicPr>
            <a:picLocks noChangeAspect="1"/>
          </p:cNvPicPr>
          <p:nvPr/>
        </p:nvPicPr>
        <p:blipFill>
          <a:blip r:embed="rId28" cstate="print">
            <a:extLst>
              <a:ext uri="{28A0092B-C50C-407E-A947-70E740481C1C}">
                <a14:useLocalDpi xmlns:a14="http://schemas.microsoft.com/office/drawing/2010/main" val="0"/>
              </a:ext>
              <a:ext uri="{837473B0-CC2E-450A-ABE3-18F120FF3D39}">
                <a1611:picAttrSrcUrl xmlns:a1611="http://schemas.microsoft.com/office/drawing/2016/11/main" r:id="rId29"/>
              </a:ext>
            </a:extLst>
          </a:blip>
          <a:srcRect l="27082" t="11530" r="27379" b="30166"/>
          <a:stretch/>
        </p:blipFill>
        <p:spPr>
          <a:xfrm>
            <a:off x="1735541" y="3963758"/>
            <a:ext cx="881842" cy="1130757"/>
          </a:xfrm>
          <a:prstGeom prst="rect">
            <a:avLst/>
          </a:prstGeom>
          <a:noFill/>
        </p:spPr>
      </p:pic>
    </p:spTree>
    <p:extLst>
      <p:ext uri="{BB962C8B-B14F-4D97-AF65-F5344CB8AC3E}">
        <p14:creationId xmlns:p14="http://schemas.microsoft.com/office/powerpoint/2010/main" val="161568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Freeform 2"/>
          <p:cNvSpPr/>
          <p:nvPr/>
        </p:nvSpPr>
        <p:spPr>
          <a:xfrm>
            <a:off x="756654" y="5076462"/>
            <a:ext cx="3733800" cy="866775"/>
          </a:xfrm>
          <a:custGeom>
            <a:avLst/>
            <a:gdLst/>
            <a:ahLst/>
            <a:cxnLst/>
            <a:rect l="l" t="t" r="r" b="b"/>
            <a:pathLst>
              <a:path w="3733800" h="866775">
                <a:moveTo>
                  <a:pt x="0" y="0"/>
                </a:moveTo>
                <a:lnTo>
                  <a:pt x="3733800" y="0"/>
                </a:lnTo>
                <a:lnTo>
                  <a:pt x="3733800" y="866775"/>
                </a:lnTo>
                <a:lnTo>
                  <a:pt x="0" y="866775"/>
                </a:lnTo>
                <a:lnTo>
                  <a:pt x="0" y="0"/>
                </a:lnTo>
                <a:close/>
              </a:path>
            </a:pathLst>
          </a:custGeom>
          <a:blipFill>
            <a:blip r:embed="rId2"/>
            <a:stretch>
              <a:fillRect/>
            </a:stretch>
          </a:blipFill>
        </p:spPr>
      </p:sp>
      <p:sp>
        <p:nvSpPr>
          <p:cNvPr id="3" name="TextBox 3"/>
          <p:cNvSpPr txBox="1"/>
          <p:nvPr/>
        </p:nvSpPr>
        <p:spPr>
          <a:xfrm>
            <a:off x="937629" y="5215336"/>
            <a:ext cx="3386138" cy="517578"/>
          </a:xfrm>
          <a:prstGeom prst="rect">
            <a:avLst/>
          </a:prstGeom>
        </p:spPr>
        <p:txBody>
          <a:bodyPr lIns="0" tIns="0" rIns="0" bIns="0" rtlCol="0" anchor="t">
            <a:spAutoFit/>
          </a:bodyPr>
          <a:lstStyle/>
          <a:p>
            <a:pPr algn="ctr">
              <a:lnSpc>
                <a:spcPts val="4422"/>
              </a:lnSpc>
            </a:pPr>
            <a:r>
              <a:rPr lang="en-US" sz="3300" spc="-85" dirty="0">
                <a:solidFill>
                  <a:srgbClr val="FFFF00"/>
                </a:solidFill>
                <a:latin typeface="Proxima Nova Bold"/>
                <a:ea typeface="Proxima Nova Bold"/>
                <a:cs typeface="Proxima Nova Bold"/>
                <a:sym typeface="Proxima Nova Bold"/>
              </a:rPr>
              <a:t>Power BI</a:t>
            </a:r>
          </a:p>
        </p:txBody>
      </p:sp>
      <p:sp>
        <p:nvSpPr>
          <p:cNvPr id="4" name="TextBox 4"/>
          <p:cNvSpPr txBox="1"/>
          <p:nvPr/>
        </p:nvSpPr>
        <p:spPr>
          <a:xfrm>
            <a:off x="1083362" y="6057061"/>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Data integration</a:t>
            </a:r>
          </a:p>
        </p:txBody>
      </p:sp>
      <p:sp>
        <p:nvSpPr>
          <p:cNvPr id="5" name="TextBox 5"/>
          <p:cNvSpPr txBox="1"/>
          <p:nvPr/>
        </p:nvSpPr>
        <p:spPr>
          <a:xfrm>
            <a:off x="1083362" y="6413677"/>
            <a:ext cx="3471862" cy="355354"/>
          </a:xfrm>
          <a:prstGeom prst="rect">
            <a:avLst/>
          </a:prstGeom>
        </p:spPr>
        <p:txBody>
          <a:bodyPr lIns="0" tIns="0" rIns="0" bIns="0" rtlCol="0" anchor="t">
            <a:spAutoFit/>
          </a:bodyPr>
          <a:lstStyle/>
          <a:p>
            <a:pPr marL="241299" lvl="1" indent="-120650" algn="l">
              <a:lnSpc>
                <a:spcPts val="3119"/>
              </a:lnSpc>
              <a:buFont typeface="Arial"/>
              <a:buChar char="•"/>
            </a:pPr>
            <a:r>
              <a:rPr lang="en-US" sz="1999" spc="-1" dirty="0">
                <a:solidFill>
                  <a:srgbClr val="F8F2ED"/>
                </a:solidFill>
                <a:latin typeface="Proxima Nova Bold"/>
                <a:ea typeface="Proxima Nova Bold"/>
                <a:cs typeface="Proxima Nova Bold"/>
                <a:sym typeface="Proxima Nova Bold"/>
              </a:rPr>
              <a:t>AI-driven insights</a:t>
            </a:r>
          </a:p>
        </p:txBody>
      </p:sp>
      <p:sp>
        <p:nvSpPr>
          <p:cNvPr id="6" name="TextBox 6"/>
          <p:cNvSpPr txBox="1"/>
          <p:nvPr/>
        </p:nvSpPr>
        <p:spPr>
          <a:xfrm>
            <a:off x="1083362" y="6770293"/>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dirty="0">
                <a:solidFill>
                  <a:srgbClr val="F8F2ED"/>
                </a:solidFill>
                <a:latin typeface="Proxima Nova Bold"/>
                <a:ea typeface="Proxima Nova Bold"/>
                <a:cs typeface="Proxima Nova Bold"/>
                <a:sym typeface="Proxima Nova Bold"/>
              </a:rPr>
              <a:t>Real-time dashboards</a:t>
            </a:r>
          </a:p>
        </p:txBody>
      </p:sp>
      <p:sp>
        <p:nvSpPr>
          <p:cNvPr id="7" name="TextBox 7"/>
          <p:cNvSpPr txBox="1"/>
          <p:nvPr/>
        </p:nvSpPr>
        <p:spPr>
          <a:xfrm>
            <a:off x="1083362" y="7126814"/>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Collaboration features</a:t>
            </a:r>
          </a:p>
        </p:txBody>
      </p:sp>
      <p:sp>
        <p:nvSpPr>
          <p:cNvPr id="8" name="TextBox 8"/>
          <p:cNvSpPr txBox="1"/>
          <p:nvPr/>
        </p:nvSpPr>
        <p:spPr>
          <a:xfrm>
            <a:off x="1083362" y="7483430"/>
            <a:ext cx="3471862" cy="1156335"/>
          </a:xfrm>
          <a:prstGeom prst="rect">
            <a:avLst/>
          </a:prstGeom>
        </p:spPr>
        <p:txBody>
          <a:bodyPr lIns="0" tIns="0" rIns="0" bIns="0" rtlCol="0" anchor="t">
            <a:spAutoFit/>
          </a:bodyPr>
          <a:lstStyle/>
          <a:p>
            <a:pPr marL="241045" lvl="1" indent="-120523" algn="l">
              <a:lnSpc>
                <a:spcPts val="3119"/>
              </a:lnSpc>
              <a:buFont typeface="Arial"/>
              <a:buChar char="•"/>
            </a:pPr>
            <a:r>
              <a:rPr lang="en-US" sz="1999">
                <a:solidFill>
                  <a:srgbClr val="F8F2ED"/>
                </a:solidFill>
                <a:latin typeface="Proxima Nova Bold"/>
                <a:ea typeface="Proxima Nova Bold"/>
                <a:cs typeface="Proxima Nova Bold"/>
                <a:sym typeface="Proxima Nova Bold"/>
              </a:rPr>
              <a:t>Security (row-level security, encryption)</a:t>
            </a:r>
          </a:p>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Flexible Deployment</a:t>
            </a:r>
          </a:p>
        </p:txBody>
      </p:sp>
      <p:sp>
        <p:nvSpPr>
          <p:cNvPr id="9" name="Freeform 9"/>
          <p:cNvSpPr/>
          <p:nvPr/>
        </p:nvSpPr>
        <p:spPr>
          <a:xfrm>
            <a:off x="5100054" y="5076462"/>
            <a:ext cx="3733800" cy="866775"/>
          </a:xfrm>
          <a:custGeom>
            <a:avLst/>
            <a:gdLst/>
            <a:ahLst/>
            <a:cxnLst/>
            <a:rect l="l" t="t" r="r" b="b"/>
            <a:pathLst>
              <a:path w="3733800" h="866775">
                <a:moveTo>
                  <a:pt x="0" y="0"/>
                </a:moveTo>
                <a:lnTo>
                  <a:pt x="3733800" y="0"/>
                </a:lnTo>
                <a:lnTo>
                  <a:pt x="3733800" y="866775"/>
                </a:lnTo>
                <a:lnTo>
                  <a:pt x="0" y="866775"/>
                </a:lnTo>
                <a:lnTo>
                  <a:pt x="0" y="0"/>
                </a:lnTo>
                <a:close/>
              </a:path>
            </a:pathLst>
          </a:custGeom>
          <a:blipFill>
            <a:blip r:embed="rId3"/>
            <a:stretch>
              <a:fillRect/>
            </a:stretch>
          </a:blipFill>
        </p:spPr>
      </p:sp>
      <p:sp>
        <p:nvSpPr>
          <p:cNvPr id="10" name="TextBox 10"/>
          <p:cNvSpPr txBox="1"/>
          <p:nvPr/>
        </p:nvSpPr>
        <p:spPr>
          <a:xfrm>
            <a:off x="5285791" y="5215336"/>
            <a:ext cx="3386138" cy="541401"/>
          </a:xfrm>
          <a:prstGeom prst="rect">
            <a:avLst/>
          </a:prstGeom>
        </p:spPr>
        <p:txBody>
          <a:bodyPr lIns="0" tIns="0" rIns="0" bIns="0" rtlCol="0" anchor="t">
            <a:spAutoFit/>
          </a:bodyPr>
          <a:lstStyle/>
          <a:p>
            <a:pPr algn="ctr">
              <a:lnSpc>
                <a:spcPts val="4422"/>
              </a:lnSpc>
            </a:pPr>
            <a:r>
              <a:rPr lang="en-US" sz="3300" spc="-85">
                <a:solidFill>
                  <a:srgbClr val="F8F2ED"/>
                </a:solidFill>
                <a:latin typeface="Proxima Nova Bold"/>
                <a:ea typeface="Proxima Nova Bold"/>
                <a:cs typeface="Proxima Nova Bold"/>
                <a:sym typeface="Proxima Nova Bold"/>
              </a:rPr>
              <a:t>Tableau</a:t>
            </a:r>
          </a:p>
        </p:txBody>
      </p:sp>
      <p:sp>
        <p:nvSpPr>
          <p:cNvPr id="11" name="TextBox 11"/>
          <p:cNvSpPr txBox="1"/>
          <p:nvPr/>
        </p:nvSpPr>
        <p:spPr>
          <a:xfrm>
            <a:off x="5426762" y="6057061"/>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Advanced visualizations</a:t>
            </a:r>
          </a:p>
        </p:txBody>
      </p:sp>
      <p:sp>
        <p:nvSpPr>
          <p:cNvPr id="12" name="TextBox 12"/>
          <p:cNvSpPr txBox="1"/>
          <p:nvPr/>
        </p:nvSpPr>
        <p:spPr>
          <a:xfrm>
            <a:off x="5426762" y="6413677"/>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Data blending</a:t>
            </a:r>
          </a:p>
        </p:txBody>
      </p:sp>
      <p:sp>
        <p:nvSpPr>
          <p:cNvPr id="13" name="TextBox 13"/>
          <p:cNvSpPr txBox="1"/>
          <p:nvPr/>
        </p:nvSpPr>
        <p:spPr>
          <a:xfrm>
            <a:off x="5426762" y="6770293"/>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Real-time data processing</a:t>
            </a:r>
          </a:p>
        </p:txBody>
      </p:sp>
      <p:sp>
        <p:nvSpPr>
          <p:cNvPr id="14" name="TextBox 14"/>
          <p:cNvSpPr txBox="1"/>
          <p:nvPr/>
        </p:nvSpPr>
        <p:spPr>
          <a:xfrm>
            <a:off x="5426762" y="7126814"/>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Drag-and-drop interface</a:t>
            </a:r>
          </a:p>
        </p:txBody>
      </p:sp>
      <p:sp>
        <p:nvSpPr>
          <p:cNvPr id="15" name="TextBox 15"/>
          <p:cNvSpPr txBox="1"/>
          <p:nvPr/>
        </p:nvSpPr>
        <p:spPr>
          <a:xfrm>
            <a:off x="5426762" y="7483430"/>
            <a:ext cx="3471862" cy="1156335"/>
          </a:xfrm>
          <a:prstGeom prst="rect">
            <a:avLst/>
          </a:prstGeom>
        </p:spPr>
        <p:txBody>
          <a:bodyPr lIns="0" tIns="0" rIns="0" bIns="0" rtlCol="0" anchor="t">
            <a:spAutoFit/>
          </a:bodyPr>
          <a:lstStyle/>
          <a:p>
            <a:pPr marL="241045" lvl="1" indent="-120523" algn="l">
              <a:lnSpc>
                <a:spcPts val="3119"/>
              </a:lnSpc>
              <a:buFont typeface="Arial"/>
              <a:buChar char="•"/>
            </a:pPr>
            <a:r>
              <a:rPr lang="en-US" sz="1999">
                <a:solidFill>
                  <a:srgbClr val="F8F2ED"/>
                </a:solidFill>
                <a:latin typeface="Proxima Nova Bold"/>
                <a:ea typeface="Proxima Nova Bold"/>
                <a:cs typeface="Proxima Nova Bold"/>
                <a:sym typeface="Proxima Nova Bold"/>
              </a:rPr>
              <a:t>Collaboration via Tableau Server</a:t>
            </a:r>
          </a:p>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Flexible Deployment</a:t>
            </a:r>
          </a:p>
        </p:txBody>
      </p:sp>
      <p:sp>
        <p:nvSpPr>
          <p:cNvPr id="16" name="Freeform 16"/>
          <p:cNvSpPr/>
          <p:nvPr/>
        </p:nvSpPr>
        <p:spPr>
          <a:xfrm>
            <a:off x="9443454" y="5076462"/>
            <a:ext cx="3733800" cy="866775"/>
          </a:xfrm>
          <a:custGeom>
            <a:avLst/>
            <a:gdLst/>
            <a:ahLst/>
            <a:cxnLst/>
            <a:rect l="l" t="t" r="r" b="b"/>
            <a:pathLst>
              <a:path w="3733800" h="866775">
                <a:moveTo>
                  <a:pt x="0" y="0"/>
                </a:moveTo>
                <a:lnTo>
                  <a:pt x="3733800" y="0"/>
                </a:lnTo>
                <a:lnTo>
                  <a:pt x="3733800" y="866775"/>
                </a:lnTo>
                <a:lnTo>
                  <a:pt x="0" y="866775"/>
                </a:lnTo>
                <a:lnTo>
                  <a:pt x="0" y="0"/>
                </a:lnTo>
                <a:close/>
              </a:path>
            </a:pathLst>
          </a:custGeom>
          <a:blipFill>
            <a:blip r:embed="rId4"/>
            <a:stretch>
              <a:fillRect/>
            </a:stretch>
          </a:blipFill>
        </p:spPr>
      </p:sp>
      <p:sp>
        <p:nvSpPr>
          <p:cNvPr id="17" name="TextBox 17"/>
          <p:cNvSpPr txBox="1"/>
          <p:nvPr/>
        </p:nvSpPr>
        <p:spPr>
          <a:xfrm>
            <a:off x="9624429" y="5215336"/>
            <a:ext cx="3386138" cy="541401"/>
          </a:xfrm>
          <a:prstGeom prst="rect">
            <a:avLst/>
          </a:prstGeom>
        </p:spPr>
        <p:txBody>
          <a:bodyPr lIns="0" tIns="0" rIns="0" bIns="0" rtlCol="0" anchor="t">
            <a:spAutoFit/>
          </a:bodyPr>
          <a:lstStyle/>
          <a:p>
            <a:pPr algn="ctr">
              <a:lnSpc>
                <a:spcPts val="4422"/>
              </a:lnSpc>
            </a:pPr>
            <a:r>
              <a:rPr lang="en-US" sz="3300" spc="-85">
                <a:solidFill>
                  <a:srgbClr val="F8F2ED"/>
                </a:solidFill>
                <a:latin typeface="Proxima Nova Bold"/>
                <a:ea typeface="Proxima Nova Bold"/>
                <a:cs typeface="Proxima Nova Bold"/>
                <a:sym typeface="Proxima Nova Bold"/>
              </a:rPr>
              <a:t>Metabase</a:t>
            </a:r>
          </a:p>
        </p:txBody>
      </p:sp>
      <p:sp>
        <p:nvSpPr>
          <p:cNvPr id="18" name="TextBox 18"/>
          <p:cNvSpPr txBox="1"/>
          <p:nvPr/>
        </p:nvSpPr>
        <p:spPr>
          <a:xfrm>
            <a:off x="9770162" y="6057061"/>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Open-source</a:t>
            </a:r>
          </a:p>
        </p:txBody>
      </p:sp>
      <p:sp>
        <p:nvSpPr>
          <p:cNvPr id="19" name="TextBox 19"/>
          <p:cNvSpPr txBox="1"/>
          <p:nvPr/>
        </p:nvSpPr>
        <p:spPr>
          <a:xfrm>
            <a:off x="9770162" y="6413677"/>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SQL-based queries</a:t>
            </a:r>
          </a:p>
        </p:txBody>
      </p:sp>
      <p:sp>
        <p:nvSpPr>
          <p:cNvPr id="20" name="TextBox 20"/>
          <p:cNvSpPr txBox="1"/>
          <p:nvPr/>
        </p:nvSpPr>
        <p:spPr>
          <a:xfrm>
            <a:off x="9770162" y="6770293"/>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Dashboard creation</a:t>
            </a:r>
          </a:p>
        </p:txBody>
      </p:sp>
      <p:sp>
        <p:nvSpPr>
          <p:cNvPr id="21" name="TextBox 21"/>
          <p:cNvSpPr txBox="1"/>
          <p:nvPr/>
        </p:nvSpPr>
        <p:spPr>
          <a:xfrm>
            <a:off x="9770162" y="7126814"/>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Cost-effective</a:t>
            </a:r>
          </a:p>
        </p:txBody>
      </p:sp>
      <p:sp>
        <p:nvSpPr>
          <p:cNvPr id="22" name="TextBox 22"/>
          <p:cNvSpPr txBox="1"/>
          <p:nvPr/>
        </p:nvSpPr>
        <p:spPr>
          <a:xfrm>
            <a:off x="9770162" y="7483430"/>
            <a:ext cx="3471862" cy="765810"/>
          </a:xfrm>
          <a:prstGeom prst="rect">
            <a:avLst/>
          </a:prstGeom>
        </p:spPr>
        <p:txBody>
          <a:bodyPr lIns="0" tIns="0" rIns="0" bIns="0" rtlCol="0" anchor="t">
            <a:spAutoFit/>
          </a:bodyPr>
          <a:lstStyle/>
          <a:p>
            <a:pPr marL="241045" lvl="1" indent="-120523" algn="l">
              <a:lnSpc>
                <a:spcPts val="3119"/>
              </a:lnSpc>
              <a:buFont typeface="Arial"/>
              <a:buChar char="•"/>
            </a:pPr>
            <a:r>
              <a:rPr lang="en-US" sz="1999">
                <a:solidFill>
                  <a:srgbClr val="F8F2ED"/>
                </a:solidFill>
                <a:latin typeface="Proxima Nova Bold"/>
                <a:ea typeface="Proxima Nova Bold"/>
                <a:cs typeface="Proxima Nova Bold"/>
                <a:sym typeface="Proxima Nova Bold"/>
              </a:rPr>
              <a:t>Self-hosted option</a:t>
            </a:r>
          </a:p>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Data Protection</a:t>
            </a:r>
          </a:p>
        </p:txBody>
      </p:sp>
      <p:sp>
        <p:nvSpPr>
          <p:cNvPr id="23" name="Freeform 23"/>
          <p:cNvSpPr/>
          <p:nvPr/>
        </p:nvSpPr>
        <p:spPr>
          <a:xfrm>
            <a:off x="13786854" y="5076462"/>
            <a:ext cx="3733800" cy="866775"/>
          </a:xfrm>
          <a:custGeom>
            <a:avLst/>
            <a:gdLst/>
            <a:ahLst/>
            <a:cxnLst/>
            <a:rect l="l" t="t" r="r" b="b"/>
            <a:pathLst>
              <a:path w="3733800" h="866775">
                <a:moveTo>
                  <a:pt x="0" y="0"/>
                </a:moveTo>
                <a:lnTo>
                  <a:pt x="3733800" y="0"/>
                </a:lnTo>
                <a:lnTo>
                  <a:pt x="3733800" y="866775"/>
                </a:lnTo>
                <a:lnTo>
                  <a:pt x="0" y="866775"/>
                </a:lnTo>
                <a:lnTo>
                  <a:pt x="0" y="0"/>
                </a:lnTo>
                <a:close/>
              </a:path>
            </a:pathLst>
          </a:custGeom>
          <a:blipFill>
            <a:blip r:embed="rId3"/>
            <a:stretch>
              <a:fillRect/>
            </a:stretch>
          </a:blipFill>
        </p:spPr>
      </p:sp>
      <p:sp>
        <p:nvSpPr>
          <p:cNvPr id="24" name="TextBox 24"/>
          <p:cNvSpPr txBox="1"/>
          <p:nvPr/>
        </p:nvSpPr>
        <p:spPr>
          <a:xfrm>
            <a:off x="13967829" y="5215336"/>
            <a:ext cx="3386138" cy="541401"/>
          </a:xfrm>
          <a:prstGeom prst="rect">
            <a:avLst/>
          </a:prstGeom>
        </p:spPr>
        <p:txBody>
          <a:bodyPr lIns="0" tIns="0" rIns="0" bIns="0" rtlCol="0" anchor="t">
            <a:spAutoFit/>
          </a:bodyPr>
          <a:lstStyle/>
          <a:p>
            <a:pPr algn="ctr">
              <a:lnSpc>
                <a:spcPts val="4422"/>
              </a:lnSpc>
            </a:pPr>
            <a:r>
              <a:rPr lang="en-US" sz="3300" spc="-85">
                <a:solidFill>
                  <a:srgbClr val="F8F2ED"/>
                </a:solidFill>
                <a:latin typeface="Proxima Nova Bold"/>
                <a:ea typeface="Proxima Nova Bold"/>
                <a:cs typeface="Proxima Nova Bold"/>
                <a:sym typeface="Proxima Nova Bold"/>
              </a:rPr>
              <a:t>Notion</a:t>
            </a:r>
          </a:p>
        </p:txBody>
      </p:sp>
      <p:sp>
        <p:nvSpPr>
          <p:cNvPr id="25" name="TextBox 25"/>
          <p:cNvSpPr txBox="1"/>
          <p:nvPr/>
        </p:nvSpPr>
        <p:spPr>
          <a:xfrm>
            <a:off x="14113562" y="6057061"/>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Note-taking</a:t>
            </a:r>
          </a:p>
        </p:txBody>
      </p:sp>
      <p:sp>
        <p:nvSpPr>
          <p:cNvPr id="26" name="TextBox 26"/>
          <p:cNvSpPr txBox="1"/>
          <p:nvPr/>
        </p:nvSpPr>
        <p:spPr>
          <a:xfrm>
            <a:off x="14113562" y="6413677"/>
            <a:ext cx="3471862" cy="375285"/>
          </a:xfrm>
          <a:prstGeom prst="rect">
            <a:avLst/>
          </a:prstGeom>
        </p:spPr>
        <p:txBody>
          <a:bodyPr lIns="0" tIns="0" rIns="0" bIns="0" rtlCol="0" anchor="t">
            <a:spAutoFit/>
          </a:bodyPr>
          <a:lstStyle/>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Task management</a:t>
            </a:r>
          </a:p>
        </p:txBody>
      </p:sp>
      <p:sp>
        <p:nvSpPr>
          <p:cNvPr id="27" name="TextBox 27"/>
          <p:cNvSpPr txBox="1"/>
          <p:nvPr/>
        </p:nvSpPr>
        <p:spPr>
          <a:xfrm>
            <a:off x="14113562" y="6770293"/>
            <a:ext cx="3471862" cy="1156335"/>
          </a:xfrm>
          <a:prstGeom prst="rect">
            <a:avLst/>
          </a:prstGeom>
        </p:spPr>
        <p:txBody>
          <a:bodyPr lIns="0" tIns="0" rIns="0" bIns="0" rtlCol="0" anchor="t">
            <a:spAutoFit/>
          </a:bodyPr>
          <a:lstStyle/>
          <a:p>
            <a:pPr marL="241045" lvl="1" indent="-120523" algn="l">
              <a:lnSpc>
                <a:spcPts val="3119"/>
              </a:lnSpc>
              <a:buFont typeface="Arial"/>
              <a:buChar char="•"/>
            </a:pPr>
            <a:r>
              <a:rPr lang="en-US" sz="1999">
                <a:solidFill>
                  <a:srgbClr val="F8F2ED"/>
                </a:solidFill>
                <a:latin typeface="Proxima Nova Bold"/>
                <a:ea typeface="Proxima Nova Bold"/>
                <a:cs typeface="Proxima Nova Bold"/>
                <a:sym typeface="Proxima Nova Bold"/>
              </a:rPr>
              <a:t>Integration with popular apps</a:t>
            </a:r>
          </a:p>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Templates</a:t>
            </a:r>
          </a:p>
        </p:txBody>
      </p:sp>
      <p:sp>
        <p:nvSpPr>
          <p:cNvPr id="28" name="TextBox 28"/>
          <p:cNvSpPr txBox="1"/>
          <p:nvPr/>
        </p:nvSpPr>
        <p:spPr>
          <a:xfrm>
            <a:off x="14086523" y="8436341"/>
            <a:ext cx="3471862" cy="765810"/>
          </a:xfrm>
          <a:prstGeom prst="rect">
            <a:avLst/>
          </a:prstGeom>
        </p:spPr>
        <p:txBody>
          <a:bodyPr lIns="0" tIns="0" rIns="0" bIns="0" rtlCol="0" anchor="t">
            <a:spAutoFit/>
          </a:bodyPr>
          <a:lstStyle/>
          <a:p>
            <a:pPr marL="241045" lvl="1" indent="-120523" algn="l">
              <a:lnSpc>
                <a:spcPts val="3119"/>
              </a:lnSpc>
              <a:buFont typeface="Arial"/>
              <a:buChar char="•"/>
            </a:pPr>
            <a:r>
              <a:rPr lang="en-US" sz="1999">
                <a:solidFill>
                  <a:srgbClr val="F8F2ED"/>
                </a:solidFill>
                <a:latin typeface="Proxima Nova Bold"/>
                <a:ea typeface="Proxima Nova Bold"/>
                <a:cs typeface="Proxima Nova Bold"/>
                <a:sym typeface="Proxima Nova Bold"/>
              </a:rPr>
              <a:t>Lightweight analytics</a:t>
            </a:r>
          </a:p>
          <a:p>
            <a:pPr marL="241299" lvl="1" indent="-120650" algn="l">
              <a:lnSpc>
                <a:spcPts val="3119"/>
              </a:lnSpc>
              <a:buFont typeface="Arial"/>
              <a:buChar char="•"/>
            </a:pPr>
            <a:r>
              <a:rPr lang="en-US" sz="1999" spc="-1">
                <a:solidFill>
                  <a:srgbClr val="F8F2ED"/>
                </a:solidFill>
                <a:latin typeface="Proxima Nova Bold"/>
                <a:ea typeface="Proxima Nova Bold"/>
                <a:cs typeface="Proxima Nova Bold"/>
                <a:sym typeface="Proxima Nova Bold"/>
              </a:rPr>
              <a:t>Flexible Deployment</a:t>
            </a:r>
          </a:p>
        </p:txBody>
      </p:sp>
      <p:sp>
        <p:nvSpPr>
          <p:cNvPr id="29" name="TextBox 29"/>
          <p:cNvSpPr txBox="1"/>
          <p:nvPr/>
        </p:nvSpPr>
        <p:spPr>
          <a:xfrm>
            <a:off x="1028700" y="1725193"/>
            <a:ext cx="16230600" cy="664413"/>
          </a:xfrm>
          <a:prstGeom prst="rect">
            <a:avLst/>
          </a:prstGeom>
        </p:spPr>
        <p:txBody>
          <a:bodyPr lIns="0" tIns="0" rIns="0" bIns="0" rtlCol="0" anchor="t">
            <a:spAutoFit/>
          </a:bodyPr>
          <a:lstStyle/>
          <a:p>
            <a:pPr algn="l">
              <a:lnSpc>
                <a:spcPts val="5460"/>
              </a:lnSpc>
            </a:pPr>
            <a:r>
              <a:rPr lang="en-US" sz="4200" spc="-107" dirty="0">
                <a:solidFill>
                  <a:srgbClr val="F8F2ED"/>
                </a:solidFill>
                <a:latin typeface="Helios Extended Bold"/>
                <a:ea typeface="Helios Extended Bold"/>
                <a:cs typeface="Helios Extended Bold"/>
                <a:sym typeface="Helios Extended Bold"/>
              </a:rPr>
              <a:t>Features of Mostly Used BI Tools</a:t>
            </a:r>
          </a:p>
        </p:txBody>
      </p:sp>
      <p:sp>
        <p:nvSpPr>
          <p:cNvPr id="30" name="Freeform 30"/>
          <p:cNvSpPr/>
          <p:nvPr/>
        </p:nvSpPr>
        <p:spPr>
          <a:xfrm>
            <a:off x="2258233" y="3277319"/>
            <a:ext cx="945573" cy="945573"/>
          </a:xfrm>
          <a:custGeom>
            <a:avLst/>
            <a:gdLst/>
            <a:ahLst/>
            <a:cxnLst/>
            <a:rect l="l" t="t" r="r" b="b"/>
            <a:pathLst>
              <a:path w="945573" h="945573">
                <a:moveTo>
                  <a:pt x="0" y="0"/>
                </a:moveTo>
                <a:lnTo>
                  <a:pt x="945573" y="0"/>
                </a:lnTo>
                <a:lnTo>
                  <a:pt x="945573" y="945573"/>
                </a:lnTo>
                <a:lnTo>
                  <a:pt x="0" y="945573"/>
                </a:lnTo>
                <a:lnTo>
                  <a:pt x="0" y="0"/>
                </a:lnTo>
                <a:close/>
              </a:path>
            </a:pathLst>
          </a:custGeom>
          <a:blipFill>
            <a:blip r:embed="rId5"/>
            <a:stretch>
              <a:fillRect/>
            </a:stretch>
          </a:blipFill>
        </p:spPr>
      </p:sp>
      <p:sp>
        <p:nvSpPr>
          <p:cNvPr id="31" name="Freeform 31"/>
          <p:cNvSpPr/>
          <p:nvPr/>
        </p:nvSpPr>
        <p:spPr>
          <a:xfrm>
            <a:off x="5523376" y="3089404"/>
            <a:ext cx="2311513" cy="1438275"/>
          </a:xfrm>
          <a:custGeom>
            <a:avLst/>
            <a:gdLst/>
            <a:ahLst/>
            <a:cxnLst/>
            <a:rect l="l" t="t" r="r" b="b"/>
            <a:pathLst>
              <a:path w="2311513" h="1438275">
                <a:moveTo>
                  <a:pt x="0" y="0"/>
                </a:moveTo>
                <a:lnTo>
                  <a:pt x="2311513" y="0"/>
                </a:lnTo>
                <a:lnTo>
                  <a:pt x="2311513" y="1438275"/>
                </a:lnTo>
                <a:lnTo>
                  <a:pt x="0" y="1438275"/>
                </a:lnTo>
                <a:lnTo>
                  <a:pt x="0" y="0"/>
                </a:lnTo>
                <a:close/>
              </a:path>
            </a:pathLst>
          </a:custGeom>
          <a:blipFill>
            <a:blip r:embed="rId6"/>
            <a:stretch>
              <a:fillRect/>
            </a:stretch>
          </a:blipFill>
        </p:spPr>
      </p:sp>
      <p:sp>
        <p:nvSpPr>
          <p:cNvPr id="32" name="Freeform 32"/>
          <p:cNvSpPr/>
          <p:nvPr/>
        </p:nvSpPr>
        <p:spPr>
          <a:xfrm>
            <a:off x="10413850" y="2827606"/>
            <a:ext cx="1793007" cy="1833563"/>
          </a:xfrm>
          <a:custGeom>
            <a:avLst/>
            <a:gdLst/>
            <a:ahLst/>
            <a:cxnLst/>
            <a:rect l="l" t="t" r="r" b="b"/>
            <a:pathLst>
              <a:path w="1793007" h="1833563">
                <a:moveTo>
                  <a:pt x="0" y="0"/>
                </a:moveTo>
                <a:lnTo>
                  <a:pt x="1793007" y="0"/>
                </a:lnTo>
                <a:lnTo>
                  <a:pt x="1793007" y="1833563"/>
                </a:lnTo>
                <a:lnTo>
                  <a:pt x="0" y="1833563"/>
                </a:lnTo>
                <a:lnTo>
                  <a:pt x="0" y="0"/>
                </a:lnTo>
                <a:close/>
              </a:path>
            </a:pathLst>
          </a:custGeom>
          <a:blipFill>
            <a:blip r:embed="rId7"/>
            <a:stretch>
              <a:fillRect/>
            </a:stretch>
          </a:blipFill>
        </p:spPr>
      </p:sp>
      <p:sp>
        <p:nvSpPr>
          <p:cNvPr id="33" name="Freeform 33"/>
          <p:cNvSpPr/>
          <p:nvPr/>
        </p:nvSpPr>
        <p:spPr>
          <a:xfrm>
            <a:off x="14935403" y="3202552"/>
            <a:ext cx="1083672" cy="1083672"/>
          </a:xfrm>
          <a:custGeom>
            <a:avLst/>
            <a:gdLst/>
            <a:ahLst/>
            <a:cxnLst/>
            <a:rect l="l" t="t" r="r" b="b"/>
            <a:pathLst>
              <a:path w="1083672" h="1083672">
                <a:moveTo>
                  <a:pt x="0" y="0"/>
                </a:moveTo>
                <a:lnTo>
                  <a:pt x="1083672" y="0"/>
                </a:lnTo>
                <a:lnTo>
                  <a:pt x="1083672" y="1083672"/>
                </a:lnTo>
                <a:lnTo>
                  <a:pt x="0" y="1083672"/>
                </a:lnTo>
                <a:lnTo>
                  <a:pt x="0" y="0"/>
                </a:lnTo>
                <a:close/>
              </a:path>
            </a:pathLst>
          </a:custGeom>
          <a:blipFill>
            <a:blip r:embed="rId8"/>
            <a:stretch>
              <a:fillRect/>
            </a:stretch>
          </a:blipFill>
        </p:spPr>
      </p:sp>
      <p:sp>
        <p:nvSpPr>
          <p:cNvPr id="34" name="Freeform 34"/>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9">
              <a:alphaModFix amt="13000"/>
              <a:extLst>
                <a:ext uri="{96DAC541-7B7A-43D3-8B79-37D633B846F1}">
                  <asvg:svgBlip xmlns:asvg="http://schemas.microsoft.com/office/drawing/2016/SVG/main" r:embed="rId10"/>
                </a:ext>
              </a:extLst>
            </a:blip>
            <a:stretch>
              <a:fillRect/>
            </a:stretch>
          </a:blipFill>
        </p:spPr>
      </p:sp>
      <p:sp>
        <p:nvSpPr>
          <p:cNvPr id="35" name="Freeform 35"/>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36" name="Group 36"/>
          <p:cNvGrpSpPr/>
          <p:nvPr/>
        </p:nvGrpSpPr>
        <p:grpSpPr>
          <a:xfrm>
            <a:off x="13411902" y="9661"/>
            <a:ext cx="4860858" cy="1349680"/>
            <a:chOff x="0" y="0"/>
            <a:chExt cx="1509080" cy="419015"/>
          </a:xfrm>
        </p:grpSpPr>
        <p:sp>
          <p:nvSpPr>
            <p:cNvPr id="37" name="Freeform 37"/>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38" name="TextBox 38"/>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39" name="Freeform 39"/>
          <p:cNvSpPr/>
          <p:nvPr/>
        </p:nvSpPr>
        <p:spPr>
          <a:xfrm>
            <a:off x="13571004" y="89188"/>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13"/>
            <a:stretch>
              <a:fillRect/>
            </a:stretch>
          </a:blipFill>
        </p:spPr>
      </p:sp>
      <p:sp>
        <p:nvSpPr>
          <p:cNvPr id="40" name="Freeform 40"/>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1" name="AutoShape 49">
            <a:extLst>
              <a:ext uri="{FF2B5EF4-FFF2-40B4-BE49-F238E27FC236}">
                <a16:creationId xmlns:a16="http://schemas.microsoft.com/office/drawing/2014/main" id="{445C18C1-DB6A-5251-D42F-9F8777ED026E}"/>
              </a:ext>
            </a:extLst>
          </p:cNvPr>
          <p:cNvSpPr/>
          <p:nvPr/>
        </p:nvSpPr>
        <p:spPr>
          <a:xfrm flipV="1">
            <a:off x="3914775" y="9744456"/>
            <a:ext cx="7943850" cy="19050"/>
          </a:xfrm>
          <a:prstGeom prst="line">
            <a:avLst/>
          </a:prstGeom>
          <a:ln w="38100" cap="flat">
            <a:solidFill>
              <a:srgbClr val="FFFFFF"/>
            </a:solidFill>
            <a:prstDash val="solid"/>
            <a:headEnd type="oval" w="lg" len="lg"/>
            <a:tailEnd type="none" w="sm" len="sm"/>
          </a:ln>
        </p:spPr>
      </p:sp>
      <p:sp>
        <p:nvSpPr>
          <p:cNvPr id="42" name="TextBox 50">
            <a:extLst>
              <a:ext uri="{FF2B5EF4-FFF2-40B4-BE49-F238E27FC236}">
                <a16:creationId xmlns:a16="http://schemas.microsoft.com/office/drawing/2014/main" id="{4287A34D-D1A0-8B0E-B5D0-7E7D0AEEB5D7}"/>
              </a:ext>
            </a:extLst>
          </p:cNvPr>
          <p:cNvSpPr txBox="1"/>
          <p:nvPr/>
        </p:nvSpPr>
        <p:spPr>
          <a:xfrm>
            <a:off x="12315871" y="9568244"/>
            <a:ext cx="5140643" cy="419100"/>
          </a:xfrm>
          <a:prstGeom prst="rect">
            <a:avLst/>
          </a:prstGeom>
        </p:spPr>
        <p:txBody>
          <a:bodyPr lIns="0" tIns="0" rIns="0" bIns="0" rtlCol="0" anchor="t">
            <a:spAutoFit/>
          </a:bodyPr>
          <a:lstStyle/>
          <a:p>
            <a:pPr algn="l">
              <a:lnSpc>
                <a:spcPts val="2999"/>
              </a:lnSpc>
            </a:pPr>
            <a:r>
              <a:rPr lang="en-US" sz="2999">
                <a:solidFill>
                  <a:srgbClr val="F8F2ED"/>
                </a:solidFill>
                <a:latin typeface="Helios Extended"/>
                <a:ea typeface="Helios Extended"/>
                <a:cs typeface="Helios Extended"/>
                <a:sym typeface="Helios Extended"/>
              </a:rPr>
              <a:t>www.scalenowtech.com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44" name="Freeform 3">
            <a:extLst>
              <a:ext uri="{FF2B5EF4-FFF2-40B4-BE49-F238E27FC236}">
                <a16:creationId xmlns:a16="http://schemas.microsoft.com/office/drawing/2014/main" id="{1A6F0878-D63A-5485-DB47-F9B792EC4C51}"/>
              </a:ext>
            </a:extLst>
          </p:cNvPr>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6" name="Freeform 5">
            <a:extLst>
              <a:ext uri="{FF2B5EF4-FFF2-40B4-BE49-F238E27FC236}">
                <a16:creationId xmlns:a16="http://schemas.microsoft.com/office/drawing/2014/main" id="{3B4EDE7A-F23A-5889-E2A3-12CA0CEB6F65}"/>
              </a:ext>
            </a:extLst>
          </p:cNvPr>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7" name="TextBox 6">
            <a:extLst>
              <a:ext uri="{FF2B5EF4-FFF2-40B4-BE49-F238E27FC236}">
                <a16:creationId xmlns:a16="http://schemas.microsoft.com/office/drawing/2014/main" id="{2580B24A-399B-0DDA-599F-FD2FEB6394BB}"/>
              </a:ext>
            </a:extLst>
          </p:cNvPr>
          <p:cNvSpPr txBox="1"/>
          <p:nvPr/>
        </p:nvSpPr>
        <p:spPr>
          <a:xfrm>
            <a:off x="1690821" y="1648141"/>
            <a:ext cx="8281295" cy="1220591"/>
          </a:xfrm>
          <a:prstGeom prst="rect">
            <a:avLst/>
          </a:prstGeom>
        </p:spPr>
        <p:txBody>
          <a:bodyPr wrap="square" lIns="0" tIns="0" rIns="0" bIns="0" rtlCol="0" anchor="t">
            <a:spAutoFit/>
          </a:bodyPr>
          <a:lstStyle/>
          <a:p>
            <a:pPr algn="l">
              <a:lnSpc>
                <a:spcPts val="10560"/>
              </a:lnSpc>
            </a:pPr>
            <a:r>
              <a:rPr lang="en-US" sz="6600" dirty="0">
                <a:solidFill>
                  <a:srgbClr val="F8F2ED"/>
                </a:solidFill>
                <a:latin typeface="Helios Extended"/>
                <a:ea typeface="Helios Extended"/>
                <a:cs typeface="Helios Extended"/>
                <a:sym typeface="Helios Extended"/>
              </a:rPr>
              <a:t>What is </a:t>
            </a:r>
            <a:r>
              <a:rPr lang="en-US" sz="6600" dirty="0">
                <a:solidFill>
                  <a:srgbClr val="00B0F0"/>
                </a:solidFill>
                <a:latin typeface="Helios Extended"/>
                <a:ea typeface="Helios Extended"/>
                <a:cs typeface="Helios Extended"/>
                <a:sym typeface="Helios Extended"/>
              </a:rPr>
              <a:t>Power BI</a:t>
            </a:r>
            <a:r>
              <a:rPr lang="en-US" sz="6600" dirty="0">
                <a:solidFill>
                  <a:srgbClr val="F8F2ED"/>
                </a:solidFill>
                <a:latin typeface="Helios Extended"/>
                <a:ea typeface="Helios Extended"/>
                <a:cs typeface="Helios Extended"/>
                <a:sym typeface="Helios Extended"/>
              </a:rPr>
              <a:t>?</a:t>
            </a:r>
          </a:p>
        </p:txBody>
      </p:sp>
      <p:grpSp>
        <p:nvGrpSpPr>
          <p:cNvPr id="64" name="Group 23">
            <a:extLst>
              <a:ext uri="{FF2B5EF4-FFF2-40B4-BE49-F238E27FC236}">
                <a16:creationId xmlns:a16="http://schemas.microsoft.com/office/drawing/2014/main" id="{BE34D047-6A19-39F0-A63F-1A2EFDE01222}"/>
              </a:ext>
            </a:extLst>
          </p:cNvPr>
          <p:cNvGrpSpPr/>
          <p:nvPr/>
        </p:nvGrpSpPr>
        <p:grpSpPr>
          <a:xfrm>
            <a:off x="13404498" y="17780"/>
            <a:ext cx="4860858" cy="1349680"/>
            <a:chOff x="0" y="0"/>
            <a:chExt cx="1509080" cy="419015"/>
          </a:xfrm>
        </p:grpSpPr>
        <p:sp>
          <p:nvSpPr>
            <p:cNvPr id="65" name="Freeform 24">
              <a:extLst>
                <a:ext uri="{FF2B5EF4-FFF2-40B4-BE49-F238E27FC236}">
                  <a16:creationId xmlns:a16="http://schemas.microsoft.com/office/drawing/2014/main" id="{6C3A6C55-85A7-B8FC-7167-E563F30D51BD}"/>
                </a:ext>
              </a:extLst>
            </p:cNvPr>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66" name="TextBox 25">
              <a:extLst>
                <a:ext uri="{FF2B5EF4-FFF2-40B4-BE49-F238E27FC236}">
                  <a16:creationId xmlns:a16="http://schemas.microsoft.com/office/drawing/2014/main" id="{50CC8CD6-F062-A784-1C3F-0C608E095DEB}"/>
                </a:ext>
              </a:extLst>
            </p:cNvPr>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67" name="Freeform 26">
            <a:extLst>
              <a:ext uri="{FF2B5EF4-FFF2-40B4-BE49-F238E27FC236}">
                <a16:creationId xmlns:a16="http://schemas.microsoft.com/office/drawing/2014/main" id="{09F4722C-D324-C43C-7CA7-918177F561FF}"/>
              </a:ext>
            </a:extLst>
          </p:cNvPr>
          <p:cNvSpPr/>
          <p:nvPr/>
        </p:nvSpPr>
        <p:spPr>
          <a:xfrm>
            <a:off x="13563600" y="9730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69" name="TextBox 68">
            <a:extLst>
              <a:ext uri="{FF2B5EF4-FFF2-40B4-BE49-F238E27FC236}">
                <a16:creationId xmlns:a16="http://schemas.microsoft.com/office/drawing/2014/main" id="{27F79B4C-F258-4D1F-01E0-A522F28F04E0}"/>
              </a:ext>
            </a:extLst>
          </p:cNvPr>
          <p:cNvSpPr txBox="1"/>
          <p:nvPr/>
        </p:nvSpPr>
        <p:spPr>
          <a:xfrm>
            <a:off x="1660289" y="3148821"/>
            <a:ext cx="8281295" cy="3416320"/>
          </a:xfrm>
          <a:prstGeom prst="rect">
            <a:avLst/>
          </a:prstGeom>
          <a:noFill/>
        </p:spPr>
        <p:txBody>
          <a:bodyPr wrap="square" rtlCol="0">
            <a:spAutoFit/>
          </a:bodyPr>
          <a:lstStyle/>
          <a:p>
            <a:r>
              <a:rPr lang="en-US" sz="2400" dirty="0">
                <a:solidFill>
                  <a:srgbClr val="FFFF00"/>
                </a:solidFill>
                <a:latin typeface="Proxima Nova Bold"/>
              </a:rPr>
              <a:t>Power BI </a:t>
            </a:r>
            <a:r>
              <a:rPr lang="en-US" sz="2400" dirty="0">
                <a:solidFill>
                  <a:srgbClr val="F8F2ED"/>
                </a:solidFill>
                <a:latin typeface="Proxima Nova Bold"/>
              </a:rPr>
              <a:t>is a collection of software services, apps, and connectors that work together to turn your unrelated sources of data into coherent, visually immersive, and interactive insights. Your data might be an Excel spreadsheet, or a collection of cloud-based and on-premises hybrid data warehouses. Power BI lets you easily connect to your data sources, visualize and discover what's important, and share that with anyone or everyone you want.</a:t>
            </a:r>
            <a:endParaRPr lang="en-IN" sz="2400" dirty="0">
              <a:solidFill>
                <a:srgbClr val="F8F2ED"/>
              </a:solidFill>
              <a:latin typeface="Proxima Nova Bold"/>
            </a:endParaRPr>
          </a:p>
        </p:txBody>
      </p:sp>
      <p:graphicFrame>
        <p:nvGraphicFramePr>
          <p:cNvPr id="70" name="Diagram 69">
            <a:extLst>
              <a:ext uri="{FF2B5EF4-FFF2-40B4-BE49-F238E27FC236}">
                <a16:creationId xmlns:a16="http://schemas.microsoft.com/office/drawing/2014/main" id="{890930B4-67D9-FA98-893F-38DA041EDD11}"/>
              </a:ext>
            </a:extLst>
          </p:cNvPr>
          <p:cNvGraphicFramePr/>
          <p:nvPr>
            <p:extLst>
              <p:ext uri="{D42A27DB-BD31-4B8C-83A1-F6EECF244321}">
                <p14:modId xmlns:p14="http://schemas.microsoft.com/office/powerpoint/2010/main" val="2842287427"/>
              </p:ext>
            </p:extLst>
          </p:nvPr>
        </p:nvGraphicFramePr>
        <p:xfrm>
          <a:off x="9525000" y="2501667"/>
          <a:ext cx="8763000" cy="5613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2" name="TextBox 71">
            <a:extLst>
              <a:ext uri="{FF2B5EF4-FFF2-40B4-BE49-F238E27FC236}">
                <a16:creationId xmlns:a16="http://schemas.microsoft.com/office/drawing/2014/main" id="{E106AB71-47C6-0FAD-62A3-BC305DFF1A99}"/>
              </a:ext>
            </a:extLst>
          </p:cNvPr>
          <p:cNvSpPr txBox="1"/>
          <p:nvPr/>
        </p:nvSpPr>
        <p:spPr>
          <a:xfrm>
            <a:off x="1658866" y="6845230"/>
            <a:ext cx="8281295" cy="2677656"/>
          </a:xfrm>
          <a:prstGeom prst="rect">
            <a:avLst/>
          </a:prstGeom>
          <a:noFill/>
        </p:spPr>
        <p:txBody>
          <a:bodyPr wrap="square">
            <a:spAutoFit/>
          </a:bodyPr>
          <a:lstStyle/>
          <a:p>
            <a:pPr algn="l"/>
            <a:r>
              <a:rPr lang="en-US" sz="2400" dirty="0">
                <a:solidFill>
                  <a:srgbClr val="00B0F0"/>
                </a:solidFill>
                <a:latin typeface="Proxima Nova Bold"/>
              </a:rPr>
              <a:t>Basic Parts:</a:t>
            </a:r>
          </a:p>
          <a:p>
            <a:pPr algn="l"/>
            <a:endParaRPr lang="en-US" sz="2400" dirty="0">
              <a:solidFill>
                <a:srgbClr val="F8F2ED"/>
              </a:solidFill>
              <a:latin typeface="Proxima Nova Bold"/>
            </a:endParaRPr>
          </a:p>
          <a:p>
            <a:pPr marL="285750" indent="-285750" algn="l">
              <a:buFont typeface="Arial" panose="020B0604020202020204" pitchFamily="34" charset="0"/>
              <a:buChar char="•"/>
            </a:pPr>
            <a:r>
              <a:rPr lang="en-US" sz="2400" dirty="0">
                <a:solidFill>
                  <a:srgbClr val="F8F2ED"/>
                </a:solidFill>
                <a:latin typeface="Proxima Nova Bold"/>
              </a:rPr>
              <a:t>A Windows desktop application called </a:t>
            </a:r>
            <a:r>
              <a:rPr lang="en-US" sz="2400" dirty="0">
                <a:solidFill>
                  <a:srgbClr val="FFFF00"/>
                </a:solidFill>
                <a:latin typeface="Proxima Nova Bold"/>
              </a:rPr>
              <a:t>Power BI Desktop</a:t>
            </a:r>
            <a:endParaRPr lang="en-US" sz="2400" dirty="0">
              <a:solidFill>
                <a:srgbClr val="F8F2ED"/>
              </a:solidFill>
              <a:latin typeface="Proxima Nova Bold"/>
            </a:endParaRPr>
          </a:p>
          <a:p>
            <a:pPr marL="285750" indent="-285750" algn="l">
              <a:buFont typeface="Arial" panose="020B0604020202020204" pitchFamily="34" charset="0"/>
              <a:buChar char="•"/>
            </a:pPr>
            <a:r>
              <a:rPr lang="en-US" sz="2400" dirty="0">
                <a:solidFill>
                  <a:srgbClr val="F8F2ED"/>
                </a:solidFill>
                <a:latin typeface="Proxima Nova Bold"/>
              </a:rPr>
              <a:t>An online software as a service (SaaS) service called the </a:t>
            </a:r>
            <a:r>
              <a:rPr lang="en-US" sz="2400" dirty="0">
                <a:solidFill>
                  <a:srgbClr val="FFFF00"/>
                </a:solidFill>
                <a:latin typeface="Proxima Nova Bold"/>
              </a:rPr>
              <a:t>Power BI service</a:t>
            </a:r>
            <a:endParaRPr lang="en-US" sz="2400" dirty="0">
              <a:solidFill>
                <a:srgbClr val="F8F2ED"/>
              </a:solidFill>
              <a:latin typeface="Proxima Nova Bold"/>
            </a:endParaRPr>
          </a:p>
          <a:p>
            <a:pPr marL="285750" indent="-285750" algn="l">
              <a:buFont typeface="Arial" panose="020B0604020202020204" pitchFamily="34" charset="0"/>
              <a:buChar char="•"/>
            </a:pPr>
            <a:r>
              <a:rPr lang="en-US" sz="2400" dirty="0">
                <a:solidFill>
                  <a:srgbClr val="FFFF00"/>
                </a:solidFill>
                <a:latin typeface="Proxima Nova Bold"/>
              </a:rPr>
              <a:t>Power BI Mobile apps </a:t>
            </a:r>
            <a:r>
              <a:rPr lang="en-US" sz="2400" dirty="0">
                <a:solidFill>
                  <a:srgbClr val="F8F2ED"/>
                </a:solidFill>
                <a:latin typeface="Proxima Nova Bold"/>
              </a:rPr>
              <a:t>for Windows, iOS, and Android devices</a:t>
            </a:r>
          </a:p>
        </p:txBody>
      </p:sp>
    </p:spTree>
    <p:extLst>
      <p:ext uri="{BB962C8B-B14F-4D97-AF65-F5344CB8AC3E}">
        <p14:creationId xmlns:p14="http://schemas.microsoft.com/office/powerpoint/2010/main" val="1370634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44" name="Freeform 3">
            <a:extLst>
              <a:ext uri="{FF2B5EF4-FFF2-40B4-BE49-F238E27FC236}">
                <a16:creationId xmlns:a16="http://schemas.microsoft.com/office/drawing/2014/main" id="{1A6F0878-D63A-5485-DB47-F9B792EC4C51}"/>
              </a:ext>
            </a:extLst>
          </p:cNvPr>
          <p:cNvSpPr/>
          <p:nvPr/>
        </p:nvSpPr>
        <p:spPr>
          <a:xfrm>
            <a:off x="8942010" y="-2057400"/>
            <a:ext cx="3326190" cy="39243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6" name="Freeform 5">
            <a:extLst>
              <a:ext uri="{FF2B5EF4-FFF2-40B4-BE49-F238E27FC236}">
                <a16:creationId xmlns:a16="http://schemas.microsoft.com/office/drawing/2014/main" id="{3B4EDE7A-F23A-5889-E2A3-12CA0CEB6F65}"/>
              </a:ext>
            </a:extLst>
          </p:cNvPr>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7" name="TextBox 6">
            <a:extLst>
              <a:ext uri="{FF2B5EF4-FFF2-40B4-BE49-F238E27FC236}">
                <a16:creationId xmlns:a16="http://schemas.microsoft.com/office/drawing/2014/main" id="{2580B24A-399B-0DDA-599F-FD2FEB6394BB}"/>
              </a:ext>
            </a:extLst>
          </p:cNvPr>
          <p:cNvSpPr txBox="1"/>
          <p:nvPr/>
        </p:nvSpPr>
        <p:spPr>
          <a:xfrm>
            <a:off x="1159611" y="1648141"/>
            <a:ext cx="11238832" cy="1220591"/>
          </a:xfrm>
          <a:prstGeom prst="rect">
            <a:avLst/>
          </a:prstGeom>
        </p:spPr>
        <p:txBody>
          <a:bodyPr wrap="square" lIns="0" tIns="0" rIns="0" bIns="0" rtlCol="0" anchor="t">
            <a:spAutoFit/>
          </a:bodyPr>
          <a:lstStyle/>
          <a:p>
            <a:pPr algn="l">
              <a:lnSpc>
                <a:spcPts val="10560"/>
              </a:lnSpc>
            </a:pPr>
            <a:r>
              <a:rPr lang="en-US" sz="6600" dirty="0">
                <a:solidFill>
                  <a:srgbClr val="F8F2ED"/>
                </a:solidFill>
                <a:latin typeface="Helios Extended"/>
                <a:ea typeface="Helios Extended"/>
                <a:cs typeface="Helios Extended"/>
                <a:sym typeface="Helios Extended"/>
              </a:rPr>
              <a:t>Why choose </a:t>
            </a:r>
            <a:r>
              <a:rPr lang="en-US" sz="6600" dirty="0">
                <a:solidFill>
                  <a:srgbClr val="00B0F0"/>
                </a:solidFill>
                <a:latin typeface="Helios Extended"/>
                <a:ea typeface="Helios Extended"/>
                <a:cs typeface="Helios Extended"/>
                <a:sym typeface="Helios Extended"/>
              </a:rPr>
              <a:t>Power BI</a:t>
            </a:r>
            <a:r>
              <a:rPr lang="en-US" sz="6600" dirty="0">
                <a:solidFill>
                  <a:srgbClr val="F8F2ED"/>
                </a:solidFill>
                <a:latin typeface="Helios Extended"/>
                <a:ea typeface="Helios Extended"/>
                <a:cs typeface="Helios Extended"/>
                <a:sym typeface="Helios Extended"/>
              </a:rPr>
              <a:t>?</a:t>
            </a:r>
          </a:p>
        </p:txBody>
      </p:sp>
      <p:grpSp>
        <p:nvGrpSpPr>
          <p:cNvPr id="64" name="Group 23">
            <a:extLst>
              <a:ext uri="{FF2B5EF4-FFF2-40B4-BE49-F238E27FC236}">
                <a16:creationId xmlns:a16="http://schemas.microsoft.com/office/drawing/2014/main" id="{BE34D047-6A19-39F0-A63F-1A2EFDE01222}"/>
              </a:ext>
            </a:extLst>
          </p:cNvPr>
          <p:cNvGrpSpPr/>
          <p:nvPr/>
        </p:nvGrpSpPr>
        <p:grpSpPr>
          <a:xfrm>
            <a:off x="13404498" y="17780"/>
            <a:ext cx="4860858" cy="1349680"/>
            <a:chOff x="0" y="0"/>
            <a:chExt cx="1509080" cy="419015"/>
          </a:xfrm>
        </p:grpSpPr>
        <p:sp>
          <p:nvSpPr>
            <p:cNvPr id="65" name="Freeform 24">
              <a:extLst>
                <a:ext uri="{FF2B5EF4-FFF2-40B4-BE49-F238E27FC236}">
                  <a16:creationId xmlns:a16="http://schemas.microsoft.com/office/drawing/2014/main" id="{6C3A6C55-85A7-B8FC-7167-E563F30D51BD}"/>
                </a:ext>
              </a:extLst>
            </p:cNvPr>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66" name="TextBox 25">
              <a:extLst>
                <a:ext uri="{FF2B5EF4-FFF2-40B4-BE49-F238E27FC236}">
                  <a16:creationId xmlns:a16="http://schemas.microsoft.com/office/drawing/2014/main" id="{50CC8CD6-F062-A784-1C3F-0C608E095DEB}"/>
                </a:ext>
              </a:extLst>
            </p:cNvPr>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67" name="Freeform 26">
            <a:extLst>
              <a:ext uri="{FF2B5EF4-FFF2-40B4-BE49-F238E27FC236}">
                <a16:creationId xmlns:a16="http://schemas.microsoft.com/office/drawing/2014/main" id="{09F4722C-D324-C43C-7CA7-918177F561FF}"/>
              </a:ext>
            </a:extLst>
          </p:cNvPr>
          <p:cNvSpPr/>
          <p:nvPr/>
        </p:nvSpPr>
        <p:spPr>
          <a:xfrm>
            <a:off x="13563600" y="9730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sp>
        <p:nvSpPr>
          <p:cNvPr id="69" name="TextBox 68">
            <a:extLst>
              <a:ext uri="{FF2B5EF4-FFF2-40B4-BE49-F238E27FC236}">
                <a16:creationId xmlns:a16="http://schemas.microsoft.com/office/drawing/2014/main" id="{27F79B4C-F258-4D1F-01E0-A522F28F04E0}"/>
              </a:ext>
            </a:extLst>
          </p:cNvPr>
          <p:cNvSpPr txBox="1"/>
          <p:nvPr/>
        </p:nvSpPr>
        <p:spPr>
          <a:xfrm>
            <a:off x="1159610" y="3249295"/>
            <a:ext cx="7352146" cy="6740307"/>
          </a:xfrm>
          <a:prstGeom prst="rect">
            <a:avLst/>
          </a:prstGeom>
          <a:noFill/>
        </p:spPr>
        <p:txBody>
          <a:bodyPr wrap="square" rtlCol="0">
            <a:spAutoFit/>
          </a:bodyPr>
          <a:lstStyle/>
          <a:p>
            <a:pPr eaLnBrk="0" fontAlgn="base" hangingPunct="0">
              <a:spcBef>
                <a:spcPct val="0"/>
              </a:spcBef>
              <a:spcAft>
                <a:spcPct val="0"/>
              </a:spcAft>
              <a:buFontTx/>
              <a:buChar char="•"/>
            </a:pPr>
            <a:r>
              <a:rPr lang="en-US" altLang="en-US" sz="2400" b="1" dirty="0">
                <a:solidFill>
                  <a:schemeClr val="bg1"/>
                </a:solidFill>
                <a:latin typeface="Proxima Nova" panose="020B0604020202020204" charset="0"/>
              </a:rPr>
              <a:t> </a:t>
            </a:r>
            <a:r>
              <a:rPr lang="en-US" altLang="en-US" sz="2400" b="1" dirty="0">
                <a:solidFill>
                  <a:schemeClr val="tx2">
                    <a:lumMod val="20000"/>
                    <a:lumOff val="80000"/>
                  </a:schemeClr>
                </a:solidFill>
                <a:latin typeface="Proxima Nova" panose="020B0604020202020204" charset="0"/>
              </a:rPr>
              <a:t>All-in-One Solution</a:t>
            </a:r>
            <a:r>
              <a:rPr lang="en-US" altLang="en-US" sz="2400" b="1" dirty="0">
                <a:solidFill>
                  <a:schemeClr val="bg1"/>
                </a:solidFill>
                <a:latin typeface="Proxima Nova" panose="020B0604020202020204" charset="0"/>
              </a:rPr>
              <a:t>- </a:t>
            </a:r>
            <a:r>
              <a:rPr lang="en-US" altLang="en-US" sz="2400" dirty="0">
                <a:solidFill>
                  <a:schemeClr val="bg1"/>
                </a:solidFill>
                <a:latin typeface="Proxima Nova" panose="020B0604020202020204" charset="0"/>
              </a:rPr>
              <a:t>Power BI integrates tools for querying, modeling, and visualizing data in one platform.</a:t>
            </a:r>
          </a:p>
          <a:p>
            <a:pPr eaLnBrk="0" fontAlgn="base" hangingPunct="0">
              <a:spcBef>
                <a:spcPct val="0"/>
              </a:spcBef>
              <a:spcAft>
                <a:spcPct val="0"/>
              </a:spcAft>
              <a:buFontTx/>
              <a:buChar char="•"/>
            </a:pPr>
            <a:endParaRPr lang="en-US" altLang="en-US" sz="2400" b="1" dirty="0">
              <a:solidFill>
                <a:schemeClr val="bg1"/>
              </a:solidFill>
              <a:latin typeface="Proxima Nova" panose="020B0604020202020204" charset="0"/>
            </a:endParaRPr>
          </a:p>
          <a:p>
            <a:pPr eaLnBrk="0" fontAlgn="base" hangingPunct="0">
              <a:spcBef>
                <a:spcPct val="0"/>
              </a:spcBef>
              <a:spcAft>
                <a:spcPct val="0"/>
              </a:spcAft>
              <a:buFontTx/>
              <a:buChar char="•"/>
            </a:pPr>
            <a:r>
              <a:rPr lang="en-US" altLang="en-US" sz="2400" b="1" dirty="0">
                <a:solidFill>
                  <a:schemeClr val="bg1"/>
                </a:solidFill>
                <a:latin typeface="Proxima Nova" panose="020B0604020202020204" charset="0"/>
              </a:rPr>
              <a:t> </a:t>
            </a:r>
            <a:r>
              <a:rPr lang="en-US" altLang="en-US" sz="2400" b="1" dirty="0">
                <a:solidFill>
                  <a:schemeClr val="tx2">
                    <a:lumMod val="20000"/>
                    <a:lumOff val="80000"/>
                  </a:schemeClr>
                </a:solidFill>
                <a:latin typeface="Proxima Nova" panose="020B0604020202020204" charset="0"/>
              </a:rPr>
              <a:t>Real-time Insights</a:t>
            </a:r>
            <a:r>
              <a:rPr lang="en-US" altLang="en-US" sz="2400" b="1" dirty="0">
                <a:solidFill>
                  <a:schemeClr val="bg1"/>
                </a:solidFill>
                <a:latin typeface="Proxima Nova" panose="020B0604020202020204" charset="0"/>
              </a:rPr>
              <a:t>- </a:t>
            </a:r>
            <a:r>
              <a:rPr lang="en-US" altLang="en-US" sz="2400" dirty="0">
                <a:solidFill>
                  <a:schemeClr val="bg1"/>
                </a:solidFill>
                <a:latin typeface="Proxima Nova" panose="020B0604020202020204" charset="0"/>
              </a:rPr>
              <a:t>Build interactive dashboards with real-time data updates for faster decision-making.</a:t>
            </a:r>
          </a:p>
          <a:p>
            <a:pPr eaLnBrk="0" fontAlgn="base" hangingPunct="0">
              <a:spcBef>
                <a:spcPct val="0"/>
              </a:spcBef>
              <a:spcAft>
                <a:spcPct val="0"/>
              </a:spcAft>
              <a:buFontTx/>
              <a:buChar char="•"/>
            </a:pPr>
            <a:endParaRPr lang="en-US" altLang="en-US" sz="2400" b="1" dirty="0">
              <a:solidFill>
                <a:schemeClr val="bg1"/>
              </a:solidFill>
              <a:latin typeface="Proxima Nova" panose="020B0604020202020204" charset="0"/>
            </a:endParaRPr>
          </a:p>
          <a:p>
            <a:pPr eaLnBrk="0" fontAlgn="base" hangingPunct="0">
              <a:spcBef>
                <a:spcPct val="0"/>
              </a:spcBef>
              <a:spcAft>
                <a:spcPct val="0"/>
              </a:spcAft>
              <a:buFontTx/>
              <a:buChar char="•"/>
            </a:pPr>
            <a:r>
              <a:rPr lang="en-US" altLang="en-US" sz="2400" b="1" dirty="0">
                <a:solidFill>
                  <a:schemeClr val="bg1"/>
                </a:solidFill>
                <a:latin typeface="Proxima Nova" panose="020B0604020202020204" charset="0"/>
              </a:rPr>
              <a:t> </a:t>
            </a:r>
            <a:r>
              <a:rPr lang="en-US" altLang="en-US" sz="2400" b="1" dirty="0">
                <a:solidFill>
                  <a:schemeClr val="tx2">
                    <a:lumMod val="20000"/>
                    <a:lumOff val="80000"/>
                  </a:schemeClr>
                </a:solidFill>
                <a:latin typeface="Proxima Nova" panose="020B0604020202020204" charset="0"/>
              </a:rPr>
              <a:t>Cross-Platform Access</a:t>
            </a:r>
            <a:r>
              <a:rPr lang="en-US" altLang="en-US" sz="2400" b="1" dirty="0">
                <a:solidFill>
                  <a:schemeClr val="bg1"/>
                </a:solidFill>
                <a:latin typeface="Proxima Nova" panose="020B0604020202020204" charset="0"/>
              </a:rPr>
              <a:t>- </a:t>
            </a:r>
            <a:r>
              <a:rPr lang="en-US" altLang="en-US" sz="2400" dirty="0">
                <a:solidFill>
                  <a:schemeClr val="bg1"/>
                </a:solidFill>
                <a:latin typeface="Proxima Nova" panose="020B0604020202020204" charset="0"/>
              </a:rPr>
              <a:t>Available on desktop, web, and mobile, ensuring you can access reports anywhere.</a:t>
            </a:r>
          </a:p>
          <a:p>
            <a:pPr eaLnBrk="0" fontAlgn="base" hangingPunct="0">
              <a:spcBef>
                <a:spcPct val="0"/>
              </a:spcBef>
              <a:spcAft>
                <a:spcPct val="0"/>
              </a:spcAft>
              <a:buFontTx/>
              <a:buChar char="•"/>
            </a:pPr>
            <a:endParaRPr lang="en-US" altLang="en-US" sz="2400" b="1" dirty="0">
              <a:solidFill>
                <a:schemeClr val="bg1"/>
              </a:solidFill>
              <a:latin typeface="Proxima Nova" panose="020B0604020202020204" charset="0"/>
            </a:endParaRPr>
          </a:p>
          <a:p>
            <a:pPr eaLnBrk="0" fontAlgn="base" hangingPunct="0">
              <a:spcBef>
                <a:spcPct val="0"/>
              </a:spcBef>
              <a:spcAft>
                <a:spcPct val="0"/>
              </a:spcAft>
              <a:buFontTx/>
              <a:buChar char="•"/>
            </a:pPr>
            <a:r>
              <a:rPr lang="en-US" altLang="en-US" sz="2400" b="1" dirty="0">
                <a:solidFill>
                  <a:schemeClr val="bg1"/>
                </a:solidFill>
                <a:latin typeface="Proxima Nova" panose="020B0604020202020204" charset="0"/>
              </a:rPr>
              <a:t> </a:t>
            </a:r>
            <a:r>
              <a:rPr lang="en-US" altLang="en-US" sz="2400" b="1" dirty="0">
                <a:solidFill>
                  <a:schemeClr val="tx2">
                    <a:lumMod val="20000"/>
                    <a:lumOff val="80000"/>
                  </a:schemeClr>
                </a:solidFill>
                <a:latin typeface="Proxima Nova" panose="020B0604020202020204" charset="0"/>
              </a:rPr>
              <a:t>Microsoft Integration</a:t>
            </a:r>
            <a:r>
              <a:rPr lang="en-US" altLang="en-US" sz="2400" b="1" dirty="0">
                <a:solidFill>
                  <a:schemeClr val="bg1"/>
                </a:solidFill>
                <a:latin typeface="Proxima Nova" panose="020B0604020202020204" charset="0"/>
              </a:rPr>
              <a:t>- </a:t>
            </a:r>
            <a:r>
              <a:rPr lang="en-US" altLang="en-US" sz="2400" dirty="0">
                <a:solidFill>
                  <a:schemeClr val="bg1"/>
                </a:solidFill>
                <a:latin typeface="Proxima Nova" panose="020B0604020202020204" charset="0"/>
              </a:rPr>
              <a:t>Works seamlessly with Excel, Azure, and other Microsoft tools for better workflow.</a:t>
            </a:r>
          </a:p>
          <a:p>
            <a:pPr eaLnBrk="0" fontAlgn="base" hangingPunct="0">
              <a:spcBef>
                <a:spcPct val="0"/>
              </a:spcBef>
              <a:spcAft>
                <a:spcPct val="0"/>
              </a:spcAft>
              <a:buFontTx/>
              <a:buChar char="•"/>
            </a:pPr>
            <a:endParaRPr lang="en-US" altLang="en-US" sz="2400" b="1" dirty="0">
              <a:solidFill>
                <a:schemeClr val="bg1"/>
              </a:solidFill>
              <a:latin typeface="Proxima Nova" panose="020B0604020202020204" charset="0"/>
            </a:endParaRPr>
          </a:p>
          <a:p>
            <a:pPr eaLnBrk="0" fontAlgn="base" hangingPunct="0">
              <a:spcBef>
                <a:spcPct val="0"/>
              </a:spcBef>
              <a:spcAft>
                <a:spcPct val="0"/>
              </a:spcAft>
              <a:buFontTx/>
              <a:buChar char="•"/>
            </a:pPr>
            <a:r>
              <a:rPr lang="en-US" altLang="en-US" sz="2400" b="1" dirty="0">
                <a:solidFill>
                  <a:schemeClr val="bg1"/>
                </a:solidFill>
                <a:latin typeface="Proxima Nova" panose="020B0604020202020204" charset="0"/>
              </a:rPr>
              <a:t> </a:t>
            </a:r>
            <a:r>
              <a:rPr lang="en-US" altLang="en-US" sz="2400" b="1" dirty="0">
                <a:solidFill>
                  <a:schemeClr val="tx2">
                    <a:lumMod val="20000"/>
                    <a:lumOff val="80000"/>
                  </a:schemeClr>
                </a:solidFill>
                <a:latin typeface="Proxima Nova" panose="020B0604020202020204" charset="0"/>
              </a:rPr>
              <a:t>Advanced Features</a:t>
            </a:r>
            <a:r>
              <a:rPr lang="en-US" altLang="en-US" sz="2400" b="1" dirty="0">
                <a:solidFill>
                  <a:schemeClr val="bg1"/>
                </a:solidFill>
                <a:latin typeface="Proxima Nova" panose="020B0604020202020204" charset="0"/>
              </a:rPr>
              <a:t>- </a:t>
            </a:r>
            <a:r>
              <a:rPr lang="en-US" altLang="en-US" sz="2400" dirty="0">
                <a:solidFill>
                  <a:schemeClr val="bg1"/>
                </a:solidFill>
                <a:latin typeface="Proxima Nova" panose="020B0604020202020204" charset="0"/>
              </a:rPr>
              <a:t>Utilize Power Query, Power Pivot, and more for deeper data analysis.</a:t>
            </a:r>
            <a:endParaRPr kumimoji="0" lang="en-US" altLang="en-US" sz="2400" i="0" u="none" strike="noStrike" cap="none" normalizeH="0" baseline="0" dirty="0">
              <a:ln>
                <a:noFill/>
              </a:ln>
              <a:solidFill>
                <a:schemeClr val="bg1"/>
              </a:solidFill>
              <a:effectLst/>
              <a:latin typeface="Proxima Nova" panose="020B0604020202020204" charset="0"/>
            </a:endParaRPr>
          </a:p>
        </p:txBody>
      </p:sp>
      <p:pic>
        <p:nvPicPr>
          <p:cNvPr id="1026" name="Picture 2" descr="Power BI features">
            <a:extLst>
              <a:ext uri="{FF2B5EF4-FFF2-40B4-BE49-F238E27FC236}">
                <a16:creationId xmlns:a16="http://schemas.microsoft.com/office/drawing/2014/main" id="{64D1CBAA-E72E-FF73-9BD7-7FB2B7C14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11756" y="3249295"/>
            <a:ext cx="9753600" cy="701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44" name="Freeform 3">
            <a:extLst>
              <a:ext uri="{FF2B5EF4-FFF2-40B4-BE49-F238E27FC236}">
                <a16:creationId xmlns:a16="http://schemas.microsoft.com/office/drawing/2014/main" id="{1A6F0878-D63A-5485-DB47-F9B792EC4C51}"/>
              </a:ext>
            </a:extLst>
          </p:cNvPr>
          <p:cNvSpPr/>
          <p:nvPr/>
        </p:nvSpPr>
        <p:spPr>
          <a:xfrm>
            <a:off x="8942010" y="-2057400"/>
            <a:ext cx="3326190" cy="39243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46" name="Freeform 5">
            <a:extLst>
              <a:ext uri="{FF2B5EF4-FFF2-40B4-BE49-F238E27FC236}">
                <a16:creationId xmlns:a16="http://schemas.microsoft.com/office/drawing/2014/main" id="{3B4EDE7A-F23A-5889-E2A3-12CA0CEB6F65}"/>
              </a:ext>
            </a:extLst>
          </p:cNvPr>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7" name="TextBox 6">
            <a:extLst>
              <a:ext uri="{FF2B5EF4-FFF2-40B4-BE49-F238E27FC236}">
                <a16:creationId xmlns:a16="http://schemas.microsoft.com/office/drawing/2014/main" id="{2580B24A-399B-0DDA-599F-FD2FEB6394BB}"/>
              </a:ext>
            </a:extLst>
          </p:cNvPr>
          <p:cNvSpPr txBox="1"/>
          <p:nvPr/>
        </p:nvSpPr>
        <p:spPr>
          <a:xfrm>
            <a:off x="1160379" y="1256604"/>
            <a:ext cx="11238832" cy="1220591"/>
          </a:xfrm>
          <a:prstGeom prst="rect">
            <a:avLst/>
          </a:prstGeom>
        </p:spPr>
        <p:txBody>
          <a:bodyPr wrap="square" lIns="0" tIns="0" rIns="0" bIns="0" rtlCol="0" anchor="t">
            <a:spAutoFit/>
          </a:bodyPr>
          <a:lstStyle/>
          <a:p>
            <a:pPr algn="l">
              <a:lnSpc>
                <a:spcPts val="10560"/>
              </a:lnSpc>
            </a:pPr>
            <a:r>
              <a:rPr lang="en-US" sz="6600" dirty="0">
                <a:solidFill>
                  <a:srgbClr val="F8F2ED"/>
                </a:solidFill>
                <a:latin typeface="Helios Extended"/>
                <a:ea typeface="Helios Extended"/>
                <a:cs typeface="Helios Extended"/>
                <a:sym typeface="Helios Extended"/>
              </a:rPr>
              <a:t>Before vs After</a:t>
            </a:r>
          </a:p>
        </p:txBody>
      </p:sp>
      <p:grpSp>
        <p:nvGrpSpPr>
          <p:cNvPr id="64" name="Group 23">
            <a:extLst>
              <a:ext uri="{FF2B5EF4-FFF2-40B4-BE49-F238E27FC236}">
                <a16:creationId xmlns:a16="http://schemas.microsoft.com/office/drawing/2014/main" id="{BE34D047-6A19-39F0-A63F-1A2EFDE01222}"/>
              </a:ext>
            </a:extLst>
          </p:cNvPr>
          <p:cNvGrpSpPr/>
          <p:nvPr/>
        </p:nvGrpSpPr>
        <p:grpSpPr>
          <a:xfrm>
            <a:off x="13404498" y="17780"/>
            <a:ext cx="4860858" cy="1349680"/>
            <a:chOff x="0" y="0"/>
            <a:chExt cx="1509080" cy="419015"/>
          </a:xfrm>
        </p:grpSpPr>
        <p:sp>
          <p:nvSpPr>
            <p:cNvPr id="65" name="Freeform 24">
              <a:extLst>
                <a:ext uri="{FF2B5EF4-FFF2-40B4-BE49-F238E27FC236}">
                  <a16:creationId xmlns:a16="http://schemas.microsoft.com/office/drawing/2014/main" id="{6C3A6C55-85A7-B8FC-7167-E563F30D51BD}"/>
                </a:ext>
              </a:extLst>
            </p:cNvPr>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66" name="TextBox 25">
              <a:extLst>
                <a:ext uri="{FF2B5EF4-FFF2-40B4-BE49-F238E27FC236}">
                  <a16:creationId xmlns:a16="http://schemas.microsoft.com/office/drawing/2014/main" id="{50CC8CD6-F062-A784-1C3F-0C608E095DEB}"/>
                </a:ext>
              </a:extLst>
            </p:cNvPr>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67" name="Freeform 26">
            <a:extLst>
              <a:ext uri="{FF2B5EF4-FFF2-40B4-BE49-F238E27FC236}">
                <a16:creationId xmlns:a16="http://schemas.microsoft.com/office/drawing/2014/main" id="{09F4722C-D324-C43C-7CA7-918177F561FF}"/>
              </a:ext>
            </a:extLst>
          </p:cNvPr>
          <p:cNvSpPr/>
          <p:nvPr/>
        </p:nvSpPr>
        <p:spPr>
          <a:xfrm>
            <a:off x="13563600" y="9730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6"/>
            <a:stretch>
              <a:fillRect/>
            </a:stretch>
          </a:blipFill>
        </p:spPr>
      </p:sp>
      <p:pic>
        <p:nvPicPr>
          <p:cNvPr id="3" name="Picture 2">
            <a:extLst>
              <a:ext uri="{FF2B5EF4-FFF2-40B4-BE49-F238E27FC236}">
                <a16:creationId xmlns:a16="http://schemas.microsoft.com/office/drawing/2014/main" id="{EA80AA8A-F99A-87E4-91C5-2178B0FA5450}"/>
              </a:ext>
            </a:extLst>
          </p:cNvPr>
          <p:cNvPicPr>
            <a:picLocks noChangeAspect="1"/>
          </p:cNvPicPr>
          <p:nvPr/>
        </p:nvPicPr>
        <p:blipFill>
          <a:blip r:embed="rId7">
            <a:extLst>
              <a:ext uri="{28A0092B-C50C-407E-A947-70E740481C1C}">
                <a14:useLocalDpi xmlns:a14="http://schemas.microsoft.com/office/drawing/2010/main" val="0"/>
              </a:ext>
            </a:extLst>
          </a:blip>
          <a:srcRect l="1" r="23107"/>
          <a:stretch/>
        </p:blipFill>
        <p:spPr>
          <a:xfrm>
            <a:off x="1160379" y="2868732"/>
            <a:ext cx="7838466" cy="4634672"/>
          </a:xfrm>
          <a:prstGeom prst="rect">
            <a:avLst/>
          </a:prstGeom>
        </p:spPr>
      </p:pic>
      <p:pic>
        <p:nvPicPr>
          <p:cNvPr id="5" name="Picture 4">
            <a:extLst>
              <a:ext uri="{FF2B5EF4-FFF2-40B4-BE49-F238E27FC236}">
                <a16:creationId xmlns:a16="http://schemas.microsoft.com/office/drawing/2014/main" id="{87B09B34-5F59-8D9C-52BA-2EA8C0935075}"/>
              </a:ext>
            </a:extLst>
          </p:cNvPr>
          <p:cNvPicPr>
            <a:picLocks noChangeAspect="1"/>
          </p:cNvPicPr>
          <p:nvPr/>
        </p:nvPicPr>
        <p:blipFill>
          <a:blip r:embed="rId8">
            <a:extLst>
              <a:ext uri="{28A0092B-C50C-407E-A947-70E740481C1C}">
                <a14:useLocalDpi xmlns:a14="http://schemas.microsoft.com/office/drawing/2010/main" val="0"/>
              </a:ext>
            </a:extLst>
          </a:blip>
          <a:srcRect l="3080" r="23108"/>
          <a:stretch/>
        </p:blipFill>
        <p:spPr>
          <a:xfrm>
            <a:off x="9784796" y="2868732"/>
            <a:ext cx="7559143" cy="4634672"/>
          </a:xfrm>
          <a:prstGeom prst="rect">
            <a:avLst/>
          </a:prstGeom>
        </p:spPr>
      </p:pic>
      <p:sp>
        <p:nvSpPr>
          <p:cNvPr id="7" name="TextBox 6">
            <a:extLst>
              <a:ext uri="{FF2B5EF4-FFF2-40B4-BE49-F238E27FC236}">
                <a16:creationId xmlns:a16="http://schemas.microsoft.com/office/drawing/2014/main" id="{CE78EB93-FCF9-8D75-111C-75C23B7282CF}"/>
              </a:ext>
            </a:extLst>
          </p:cNvPr>
          <p:cNvSpPr txBox="1"/>
          <p:nvPr/>
        </p:nvSpPr>
        <p:spPr>
          <a:xfrm>
            <a:off x="1160379" y="7481182"/>
            <a:ext cx="16183560" cy="2677656"/>
          </a:xfrm>
          <a:prstGeom prst="rect">
            <a:avLst/>
          </a:prstGeom>
          <a:noFill/>
        </p:spPr>
        <p:txBody>
          <a:bodyPr wrap="square">
            <a:spAutoFit/>
          </a:bodyPr>
          <a:lstStyle/>
          <a:p>
            <a:r>
              <a:rPr lang="en-US" sz="2400" i="1" dirty="0">
                <a:solidFill>
                  <a:srgbClr val="00B0F0"/>
                </a:solidFill>
                <a:latin typeface="Proxima Nova" panose="020B0604020202020204" charset="0"/>
              </a:rPr>
              <a:t>Power BI </a:t>
            </a:r>
            <a:r>
              <a:rPr lang="en-US" sz="2400" i="1" dirty="0">
                <a:solidFill>
                  <a:schemeClr val="bg1"/>
                </a:solidFill>
                <a:latin typeface="Proxima Nova" panose="020B0604020202020204" charset="0"/>
              </a:rPr>
              <a:t>transforms how data is presented. </a:t>
            </a:r>
          </a:p>
          <a:p>
            <a:endParaRPr lang="en-US" sz="2400" dirty="0">
              <a:solidFill>
                <a:schemeClr val="bg1"/>
              </a:solidFill>
              <a:latin typeface="Proxima Nova" panose="020B0604020202020204" charset="0"/>
            </a:endParaRPr>
          </a:p>
          <a:p>
            <a:r>
              <a:rPr lang="en-US" sz="2400" dirty="0">
                <a:solidFill>
                  <a:schemeClr val="bg1"/>
                </a:solidFill>
                <a:latin typeface="Proxima Nova" panose="020B0604020202020204" charset="0"/>
              </a:rPr>
              <a:t>The </a:t>
            </a:r>
            <a:r>
              <a:rPr lang="en-US" sz="2400" b="1" dirty="0">
                <a:solidFill>
                  <a:schemeClr val="bg1"/>
                </a:solidFill>
                <a:latin typeface="Proxima Nova" panose="020B0604020202020204" charset="0"/>
              </a:rPr>
              <a:t>left</a:t>
            </a:r>
            <a:r>
              <a:rPr lang="en-US" sz="2400" dirty="0">
                <a:solidFill>
                  <a:schemeClr val="bg1"/>
                </a:solidFill>
                <a:latin typeface="Proxima Nova" panose="020B0604020202020204" charset="0"/>
              </a:rPr>
              <a:t> dashboard is basic—functional but limited in customization and insights.  </a:t>
            </a:r>
          </a:p>
          <a:p>
            <a:r>
              <a:rPr lang="en-US" sz="2400" dirty="0">
                <a:solidFill>
                  <a:schemeClr val="bg1"/>
                </a:solidFill>
                <a:latin typeface="Proxima Nova" panose="020B0604020202020204" charset="0"/>
              </a:rPr>
              <a:t>The </a:t>
            </a:r>
            <a:r>
              <a:rPr lang="en-US" sz="2400" b="1" dirty="0">
                <a:solidFill>
                  <a:schemeClr val="bg1"/>
                </a:solidFill>
                <a:latin typeface="Proxima Nova" panose="020B0604020202020204" charset="0"/>
              </a:rPr>
              <a:t>right</a:t>
            </a:r>
            <a:r>
              <a:rPr lang="en-US" sz="2400" dirty="0">
                <a:solidFill>
                  <a:schemeClr val="bg1"/>
                </a:solidFill>
                <a:latin typeface="Proxima Nova" panose="020B0604020202020204" charset="0"/>
              </a:rPr>
              <a:t> dashboard, enhanced with Power BI, is interactive, visually engaging, and highlights key trends, making decision-making faster and easier.</a:t>
            </a:r>
          </a:p>
          <a:p>
            <a:endParaRPr lang="en-US" sz="2400" dirty="0">
              <a:solidFill>
                <a:schemeClr val="bg1"/>
              </a:solidFill>
              <a:latin typeface="Proxima Nova" panose="020B0604020202020204" charset="0"/>
            </a:endParaRPr>
          </a:p>
          <a:p>
            <a:r>
              <a:rPr lang="en-US" sz="2400" dirty="0">
                <a:solidFill>
                  <a:schemeClr val="bg1"/>
                </a:solidFill>
                <a:latin typeface="Proxima Nova" panose="020B0604020202020204" charset="0"/>
              </a:rPr>
              <a:t>It turns </a:t>
            </a:r>
            <a:r>
              <a:rPr lang="en-US" sz="2400" dirty="0">
                <a:solidFill>
                  <a:srgbClr val="FFFF00"/>
                </a:solidFill>
                <a:latin typeface="Proxima Nova" panose="020B0604020202020204" charset="0"/>
              </a:rPr>
              <a:t>simple data</a:t>
            </a:r>
            <a:r>
              <a:rPr lang="en-US" sz="2400" dirty="0">
                <a:solidFill>
                  <a:schemeClr val="bg1"/>
                </a:solidFill>
                <a:latin typeface="Proxima Nova" panose="020B0604020202020204" charset="0"/>
              </a:rPr>
              <a:t>        </a:t>
            </a:r>
            <a:r>
              <a:rPr lang="en-US" sz="2400" dirty="0">
                <a:solidFill>
                  <a:srgbClr val="FFFF00"/>
                </a:solidFill>
                <a:latin typeface="Proxima Nova" panose="020B0604020202020204" charset="0"/>
              </a:rPr>
              <a:t>actionable insights</a:t>
            </a:r>
            <a:r>
              <a:rPr lang="en-US" sz="2400" dirty="0">
                <a:solidFill>
                  <a:schemeClr val="bg1"/>
                </a:solidFill>
                <a:latin typeface="Proxima Nova" panose="020B0604020202020204" charset="0"/>
              </a:rPr>
              <a:t>, helping businesses focus on what matters most.</a:t>
            </a:r>
          </a:p>
        </p:txBody>
      </p:sp>
      <p:cxnSp>
        <p:nvCxnSpPr>
          <p:cNvPr id="12" name="Straight Arrow Connector 11">
            <a:extLst>
              <a:ext uri="{FF2B5EF4-FFF2-40B4-BE49-F238E27FC236}">
                <a16:creationId xmlns:a16="http://schemas.microsoft.com/office/drawing/2014/main" id="{AEBCA159-6976-07A1-72A2-68A8ED962490}"/>
              </a:ext>
            </a:extLst>
          </p:cNvPr>
          <p:cNvCxnSpPr>
            <a:cxnSpLocks/>
          </p:cNvCxnSpPr>
          <p:nvPr/>
        </p:nvCxnSpPr>
        <p:spPr>
          <a:xfrm>
            <a:off x="3886200" y="9944100"/>
            <a:ext cx="4572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58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1717"/>
        </a:solidFill>
        <a:effectLst/>
      </p:bgPr>
    </p:bg>
    <p:spTree>
      <p:nvGrpSpPr>
        <p:cNvPr id="1" name=""/>
        <p:cNvGrpSpPr/>
        <p:nvPr/>
      </p:nvGrpSpPr>
      <p:grpSpPr>
        <a:xfrm>
          <a:off x="0" y="0"/>
          <a:ext cx="0" cy="0"/>
          <a:chOff x="0" y="0"/>
          <a:chExt cx="0" cy="0"/>
        </a:xfrm>
      </p:grpSpPr>
      <p:sp>
        <p:nvSpPr>
          <p:cNvPr id="2" name="Freeform 2"/>
          <p:cNvSpPr/>
          <p:nvPr/>
        </p:nvSpPr>
        <p:spPr>
          <a:xfrm>
            <a:off x="8942010" y="-2057400"/>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90821" y="-883844"/>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167821" y="2062731"/>
            <a:ext cx="10035174" cy="6161538"/>
          </a:xfrm>
          <a:custGeom>
            <a:avLst/>
            <a:gdLst/>
            <a:ahLst/>
            <a:cxnLst/>
            <a:rect l="l" t="t" r="r" b="b"/>
            <a:pathLst>
              <a:path w="14899871" h="8351520">
                <a:moveTo>
                  <a:pt x="0" y="0"/>
                </a:moveTo>
                <a:lnTo>
                  <a:pt x="14899871" y="0"/>
                </a:lnTo>
                <a:lnTo>
                  <a:pt x="14899871" y="8351520"/>
                </a:lnTo>
                <a:lnTo>
                  <a:pt x="0" y="8351520"/>
                </a:lnTo>
                <a:lnTo>
                  <a:pt x="0" y="0"/>
                </a:lnTo>
                <a:close/>
              </a:path>
            </a:pathLst>
          </a:custGeom>
          <a:blipFill>
            <a:blip r:embed="rId6"/>
            <a:stretch>
              <a:fillRect/>
            </a:stretch>
          </a:blipFill>
        </p:spPr>
      </p:sp>
      <p:sp>
        <p:nvSpPr>
          <p:cNvPr id="5" name="TextBox 5"/>
          <p:cNvSpPr txBox="1"/>
          <p:nvPr/>
        </p:nvSpPr>
        <p:spPr>
          <a:xfrm>
            <a:off x="1662246" y="1289542"/>
            <a:ext cx="8311943" cy="1487587"/>
          </a:xfrm>
          <a:prstGeom prst="rect">
            <a:avLst/>
          </a:prstGeom>
        </p:spPr>
        <p:txBody>
          <a:bodyPr wrap="square" lIns="0" tIns="0" rIns="0" bIns="0" rtlCol="0" anchor="t">
            <a:spAutoFit/>
          </a:bodyPr>
          <a:lstStyle/>
          <a:p>
            <a:pPr algn="l">
              <a:lnSpc>
                <a:spcPts val="5759"/>
              </a:lnSpc>
            </a:pPr>
            <a:r>
              <a:rPr lang="en-US" sz="6000" dirty="0">
                <a:solidFill>
                  <a:srgbClr val="00B0F0"/>
                </a:solidFill>
                <a:latin typeface="Helios Extended"/>
                <a:ea typeface="Helios Extended"/>
                <a:cs typeface="Helios Extended"/>
                <a:sym typeface="Helios Extended"/>
              </a:rPr>
              <a:t>Power BI </a:t>
            </a:r>
            <a:r>
              <a:rPr lang="en-US" sz="6000" dirty="0">
                <a:solidFill>
                  <a:srgbClr val="F8F2ED"/>
                </a:solidFill>
                <a:latin typeface="Helios Extended"/>
                <a:ea typeface="Helios Extended"/>
                <a:cs typeface="Helios Extended"/>
                <a:sym typeface="Helios Extended"/>
              </a:rPr>
              <a:t>Sales Dashboard</a:t>
            </a:r>
          </a:p>
        </p:txBody>
      </p:sp>
      <p:grpSp>
        <p:nvGrpSpPr>
          <p:cNvPr id="6" name="Group 6"/>
          <p:cNvGrpSpPr/>
          <p:nvPr/>
        </p:nvGrpSpPr>
        <p:grpSpPr>
          <a:xfrm>
            <a:off x="13427142" y="0"/>
            <a:ext cx="4860858" cy="1349680"/>
            <a:chOff x="0" y="0"/>
            <a:chExt cx="1509080" cy="419015"/>
          </a:xfrm>
        </p:grpSpPr>
        <p:sp>
          <p:nvSpPr>
            <p:cNvPr id="7" name="Freeform 7"/>
            <p:cNvSpPr/>
            <p:nvPr/>
          </p:nvSpPr>
          <p:spPr>
            <a:xfrm>
              <a:off x="0" y="0"/>
              <a:ext cx="1509080" cy="419015"/>
            </a:xfrm>
            <a:custGeom>
              <a:avLst/>
              <a:gdLst/>
              <a:ahLst/>
              <a:cxnLst/>
              <a:rect l="l" t="t" r="r" b="b"/>
              <a:pathLst>
                <a:path w="1509080" h="419015">
                  <a:moveTo>
                    <a:pt x="0" y="0"/>
                  </a:moveTo>
                  <a:lnTo>
                    <a:pt x="1509080" y="0"/>
                  </a:lnTo>
                  <a:lnTo>
                    <a:pt x="1509080" y="419015"/>
                  </a:lnTo>
                  <a:lnTo>
                    <a:pt x="0" y="419015"/>
                  </a:lnTo>
                  <a:close/>
                </a:path>
              </a:pathLst>
            </a:custGeom>
            <a:solidFill>
              <a:srgbClr val="000000">
                <a:alpha val="0"/>
              </a:srgbClr>
            </a:solidFill>
            <a:ln w="38100" cap="sq">
              <a:solidFill>
                <a:srgbClr val="F8F2ED"/>
              </a:solidFill>
              <a:prstDash val="solid"/>
              <a:miter/>
            </a:ln>
          </p:spPr>
        </p:sp>
        <p:sp>
          <p:nvSpPr>
            <p:cNvPr id="8" name="TextBox 8"/>
            <p:cNvSpPr txBox="1"/>
            <p:nvPr/>
          </p:nvSpPr>
          <p:spPr>
            <a:xfrm>
              <a:off x="0" y="-38100"/>
              <a:ext cx="1509080" cy="45711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586244" y="79527"/>
            <a:ext cx="4524375" cy="1190625"/>
          </a:xfrm>
          <a:custGeom>
            <a:avLst/>
            <a:gdLst/>
            <a:ahLst/>
            <a:cxnLst/>
            <a:rect l="l" t="t" r="r" b="b"/>
            <a:pathLst>
              <a:path w="4524375" h="1190625">
                <a:moveTo>
                  <a:pt x="0" y="0"/>
                </a:moveTo>
                <a:lnTo>
                  <a:pt x="4524375" y="0"/>
                </a:lnTo>
                <a:lnTo>
                  <a:pt x="4524375" y="1190625"/>
                </a:lnTo>
                <a:lnTo>
                  <a:pt x="0" y="1190625"/>
                </a:lnTo>
                <a:lnTo>
                  <a:pt x="0" y="0"/>
                </a:lnTo>
                <a:close/>
              </a:path>
            </a:pathLst>
          </a:custGeom>
          <a:blipFill>
            <a:blip r:embed="rId7"/>
            <a:stretch>
              <a:fillRect/>
            </a:stretch>
          </a:blipFill>
        </p:spPr>
      </p:sp>
      <p:sp>
        <p:nvSpPr>
          <p:cNvPr id="11" name="TextBox 10">
            <a:extLst>
              <a:ext uri="{FF2B5EF4-FFF2-40B4-BE49-F238E27FC236}">
                <a16:creationId xmlns:a16="http://schemas.microsoft.com/office/drawing/2014/main" id="{3C6D54C4-6392-4C04-6A9B-CC7F11AA66D7}"/>
              </a:ext>
            </a:extLst>
          </p:cNvPr>
          <p:cNvSpPr txBox="1"/>
          <p:nvPr/>
        </p:nvSpPr>
        <p:spPr>
          <a:xfrm>
            <a:off x="1690821" y="3308104"/>
            <a:ext cx="6477000" cy="4216539"/>
          </a:xfrm>
          <a:prstGeom prst="rect">
            <a:avLst/>
          </a:prstGeom>
          <a:noFill/>
        </p:spPr>
        <p:txBody>
          <a:bodyPr wrap="square">
            <a:spAutoFit/>
          </a:bodyPr>
          <a:lstStyle/>
          <a:p>
            <a:r>
              <a:rPr lang="en-US" sz="2800" b="1" i="1" dirty="0">
                <a:solidFill>
                  <a:schemeClr val="bg1"/>
                </a:solidFill>
                <a:latin typeface="Helios Extended" panose="020B0604020202020204" charset="0"/>
              </a:rPr>
              <a:t>Sales Performance in Industry</a:t>
            </a:r>
          </a:p>
          <a:p>
            <a:br>
              <a:rPr lang="en-US" sz="2400" dirty="0">
                <a:solidFill>
                  <a:schemeClr val="bg1"/>
                </a:solidFill>
                <a:latin typeface="Proxima Nova" panose="020B0604020202020204" charset="0"/>
              </a:rPr>
            </a:br>
            <a:r>
              <a:rPr lang="en-US" sz="2400" dirty="0">
                <a:solidFill>
                  <a:schemeClr val="bg1"/>
                </a:solidFill>
                <a:latin typeface="Proxima Nova" panose="020B0604020202020204" charset="0"/>
              </a:rPr>
              <a:t>Sales is the lifeblood of any business, with key metrics like </a:t>
            </a:r>
            <a:r>
              <a:rPr lang="en-US" sz="2400" b="1" dirty="0">
                <a:solidFill>
                  <a:schemeClr val="bg1"/>
                </a:solidFill>
                <a:latin typeface="Proxima Nova" panose="020B0604020202020204" charset="0"/>
              </a:rPr>
              <a:t>actual vs. forecast sales</a:t>
            </a:r>
            <a:r>
              <a:rPr lang="en-US" sz="2400" dirty="0">
                <a:solidFill>
                  <a:schemeClr val="bg1"/>
                </a:solidFill>
                <a:latin typeface="Proxima Nova" panose="020B0604020202020204" charset="0"/>
              </a:rPr>
              <a:t>, </a:t>
            </a:r>
            <a:r>
              <a:rPr lang="en-US" sz="2400" b="1" dirty="0">
                <a:solidFill>
                  <a:schemeClr val="bg1"/>
                </a:solidFill>
                <a:latin typeface="Proxima Nova" panose="020B0604020202020204" charset="0"/>
              </a:rPr>
              <a:t>sales target achievement</a:t>
            </a:r>
            <a:r>
              <a:rPr lang="en-US" sz="2400" dirty="0">
                <a:solidFill>
                  <a:schemeClr val="bg1"/>
                </a:solidFill>
                <a:latin typeface="Proxima Nova" panose="020B0604020202020204" charset="0"/>
              </a:rPr>
              <a:t>, and </a:t>
            </a:r>
            <a:r>
              <a:rPr lang="en-US" sz="2400" b="1" dirty="0">
                <a:solidFill>
                  <a:schemeClr val="bg1"/>
                </a:solidFill>
                <a:latin typeface="Proxima Nova" panose="020B0604020202020204" charset="0"/>
              </a:rPr>
              <a:t>growth rates</a:t>
            </a:r>
            <a:r>
              <a:rPr lang="en-US" sz="2400" dirty="0">
                <a:solidFill>
                  <a:schemeClr val="bg1"/>
                </a:solidFill>
                <a:latin typeface="Proxima Nova" panose="020B0604020202020204" charset="0"/>
              </a:rPr>
              <a:t> being essential to monitor. Industries like retail, e-commerce, and consumer goods rely on real-time insights to adjust strategies and hit their sales goals. Without tracking these KPIs, businesses may miss growth opportunities or fail to meet targets.</a:t>
            </a:r>
            <a:endParaRPr lang="en-IN" sz="2400" dirty="0">
              <a:solidFill>
                <a:schemeClr val="bg1"/>
              </a:solidFill>
              <a:latin typeface="Proxima Nova" panose="020B0604020202020204" charset="0"/>
            </a:endParaRPr>
          </a:p>
        </p:txBody>
      </p:sp>
      <p:sp>
        <p:nvSpPr>
          <p:cNvPr id="12" name="AutoShape 2">
            <a:extLst>
              <a:ext uri="{FF2B5EF4-FFF2-40B4-BE49-F238E27FC236}">
                <a16:creationId xmlns:a16="http://schemas.microsoft.com/office/drawing/2014/main" id="{792D030E-42F0-C3D3-197D-5EC1D113FA85}"/>
              </a:ext>
            </a:extLst>
          </p:cNvPr>
          <p:cNvSpPr/>
          <p:nvPr/>
        </p:nvSpPr>
        <p:spPr>
          <a:xfrm>
            <a:off x="3810000" y="9791700"/>
            <a:ext cx="7162800" cy="0"/>
          </a:xfrm>
          <a:prstGeom prst="line">
            <a:avLst/>
          </a:prstGeom>
          <a:ln w="38100" cap="flat">
            <a:solidFill>
              <a:srgbClr val="FFFFFF"/>
            </a:solidFill>
            <a:prstDash val="solid"/>
            <a:headEnd type="oval" w="lg" len="lg"/>
            <a:tailEnd type="none" w="sm" len="sm"/>
          </a:ln>
        </p:spPr>
        <p:txBody>
          <a:bodyPr/>
          <a:lstStyle/>
          <a:p>
            <a:endParaRPr lang="en-IN" dirty="0"/>
          </a:p>
        </p:txBody>
      </p:sp>
      <p:sp>
        <p:nvSpPr>
          <p:cNvPr id="13" name="TextBox 27">
            <a:extLst>
              <a:ext uri="{FF2B5EF4-FFF2-40B4-BE49-F238E27FC236}">
                <a16:creationId xmlns:a16="http://schemas.microsoft.com/office/drawing/2014/main" id="{1DF44668-6F5F-E13C-BC11-F74DC10B08DA}"/>
              </a:ext>
            </a:extLst>
          </p:cNvPr>
          <p:cNvSpPr txBox="1"/>
          <p:nvPr/>
        </p:nvSpPr>
        <p:spPr>
          <a:xfrm>
            <a:off x="11351025" y="9582150"/>
            <a:ext cx="6253949" cy="419100"/>
          </a:xfrm>
          <a:prstGeom prst="rect">
            <a:avLst/>
          </a:prstGeom>
        </p:spPr>
        <p:txBody>
          <a:bodyPr lIns="0" tIns="0" rIns="0" bIns="0" rtlCol="0" anchor="t">
            <a:spAutoFit/>
          </a:bodyPr>
          <a:lstStyle/>
          <a:p>
            <a:pPr algn="l">
              <a:lnSpc>
                <a:spcPts val="2999"/>
              </a:lnSpc>
            </a:pPr>
            <a:r>
              <a:rPr lang="en-US" sz="2999" dirty="0">
                <a:solidFill>
                  <a:srgbClr val="F8F2ED"/>
                </a:solidFill>
                <a:latin typeface="Helios Extended"/>
                <a:ea typeface="Helios Extended"/>
                <a:cs typeface="Helios Extended"/>
                <a:sym typeface="Helios Extended"/>
              </a:rPr>
              <a:t>www.scalenowtech.com</a:t>
            </a:r>
          </a:p>
        </p:txBody>
      </p:sp>
      <p:sp>
        <p:nvSpPr>
          <p:cNvPr id="14" name="Freeform 4">
            <a:extLst>
              <a:ext uri="{FF2B5EF4-FFF2-40B4-BE49-F238E27FC236}">
                <a16:creationId xmlns:a16="http://schemas.microsoft.com/office/drawing/2014/main" id="{093F5E17-F18F-F0B5-5B89-48775C1FC30C}"/>
              </a:ext>
            </a:extLst>
          </p:cNvPr>
          <p:cNvSpPr/>
          <p:nvPr/>
        </p:nvSpPr>
        <p:spPr>
          <a:xfrm rot="10800000">
            <a:off x="1690821" y="9403156"/>
            <a:ext cx="1767688" cy="1767688"/>
          </a:xfrm>
          <a:custGeom>
            <a:avLst/>
            <a:gdLst/>
            <a:ahLst/>
            <a:cxnLst/>
            <a:rect l="l" t="t" r="r" b="b"/>
            <a:pathLst>
              <a:path w="1767688" h="1767688">
                <a:moveTo>
                  <a:pt x="0" y="0"/>
                </a:moveTo>
                <a:lnTo>
                  <a:pt x="1767688" y="0"/>
                </a:lnTo>
                <a:lnTo>
                  <a:pt x="1767688" y="1767688"/>
                </a:lnTo>
                <a:lnTo>
                  <a:pt x="0" y="1767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5">
            <a:extLst>
              <a:ext uri="{FF2B5EF4-FFF2-40B4-BE49-F238E27FC236}">
                <a16:creationId xmlns:a16="http://schemas.microsoft.com/office/drawing/2014/main" id="{004F1C80-D5A3-06CE-71FB-C5B85763C428}"/>
              </a:ext>
            </a:extLst>
          </p:cNvPr>
          <p:cNvSpPr txBox="1"/>
          <p:nvPr/>
        </p:nvSpPr>
        <p:spPr>
          <a:xfrm>
            <a:off x="8167821" y="8224269"/>
            <a:ext cx="10035174" cy="830997"/>
          </a:xfrm>
          <a:prstGeom prst="rect">
            <a:avLst/>
          </a:prstGeom>
          <a:noFill/>
        </p:spPr>
        <p:txBody>
          <a:bodyPr wrap="square">
            <a:spAutoFit/>
          </a:bodyPr>
          <a:lstStyle/>
          <a:p>
            <a:r>
              <a:rPr lang="en-US" sz="2400" i="1" dirty="0">
                <a:solidFill>
                  <a:srgbClr val="FFFF00"/>
                </a:solidFill>
                <a:latin typeface="Proxima Nova" panose="020B0604020202020204" charset="0"/>
              </a:rPr>
              <a:t>Power</a:t>
            </a:r>
            <a:r>
              <a:rPr lang="en-US" i="1" dirty="0">
                <a:solidFill>
                  <a:srgbClr val="FFFF00"/>
                </a:solidFill>
              </a:rPr>
              <a:t> </a:t>
            </a:r>
            <a:r>
              <a:rPr lang="en-US" sz="2400" i="1" dirty="0">
                <a:solidFill>
                  <a:srgbClr val="FFFF00"/>
                </a:solidFill>
                <a:latin typeface="Proxima Nova" panose="020B0604020202020204" charset="0"/>
              </a:rPr>
              <a:t>BI</a:t>
            </a:r>
            <a:r>
              <a:rPr lang="en-US" sz="2400" i="1" dirty="0">
                <a:solidFill>
                  <a:schemeClr val="bg1"/>
                </a:solidFill>
                <a:latin typeface="Proxima Nova" panose="020B0604020202020204" charset="0"/>
              </a:rPr>
              <a:t> provides real-time insights, allowing businesses to track and optimize sales performance.</a:t>
            </a:r>
            <a:endParaRPr lang="en-IN" sz="2400" i="1" dirty="0">
              <a:solidFill>
                <a:schemeClr val="bg1"/>
              </a:solidFill>
              <a:latin typeface="Proxima Nova" panose="020B060402020202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1396AFD-4196-4ABC-9A1E-3C2CFC636083}">
  <we:reference id="wa104381637" version="1.0.0.0" store="en-US" storeType="OMEX"/>
  <we:alternateReferences>
    <we:reference id="wa104381637" version="1.0.0.0" store="wa10438163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689</TotalTime>
  <Words>2659</Words>
  <Application>Microsoft Office PowerPoint</Application>
  <PresentationFormat>Custom</PresentationFormat>
  <Paragraphs>370</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Helios Extended Bold</vt:lpstr>
      <vt:lpstr>TT Rounds Condensed Bold</vt:lpstr>
      <vt:lpstr>Proxima Nova</vt:lpstr>
      <vt:lpstr>Arial</vt:lpstr>
      <vt:lpstr>Helios Extended</vt:lpstr>
      <vt:lpstr>Calibri</vt:lpstr>
      <vt:lpstr>Proxima Nova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ScaleNow Project Proposal.pptx</dc:title>
  <cp:lastModifiedBy>Arittra Bag</cp:lastModifiedBy>
  <cp:revision>7</cp:revision>
  <dcterms:created xsi:type="dcterms:W3CDTF">2006-08-16T00:00:00Z</dcterms:created>
  <dcterms:modified xsi:type="dcterms:W3CDTF">2024-09-07T22:39:29Z</dcterms:modified>
  <dc:identifier>DAGPVA9BQA0</dc:identifier>
</cp:coreProperties>
</file>